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345" r:id="rId3"/>
    <p:sldId id="256" r:id="rId4"/>
    <p:sldId id="281" r:id="rId5"/>
    <p:sldId id="267" r:id="rId6"/>
    <p:sldId id="260" r:id="rId7"/>
    <p:sldId id="282" r:id="rId8"/>
    <p:sldId id="346" r:id="rId9"/>
    <p:sldId id="288"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492"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8%A7%D9%84%D8%A5%D9%86%D8%B3%D8%A7%D9%86" TargetMode="External"/><Relationship Id="rId2" Type="http://schemas.openxmlformats.org/officeDocument/2006/relationships/hyperlink" Target="https://ar.wikipedia.org/wiki/%D8%A7%D9%84%D9%85%D9%86%D8%B2%D9%84" TargetMode="External"/><Relationship Id="rId1" Type="http://schemas.openxmlformats.org/officeDocument/2006/relationships/slideLayout" Target="../slideLayouts/slideLayout2.xml"/><Relationship Id="rId4" Type="http://schemas.openxmlformats.org/officeDocument/2006/relationships/hyperlink" Target="https://ar.wikipedia.org/wiki/%D9%82%D9%84%D8%A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67"/>
            <a:ext cx="11255062" cy="6317747"/>
          </a:xfrm>
        </p:spPr>
        <p:txBody>
          <a:bodyPr>
            <a:noAutofit/>
          </a:bodyPr>
          <a:lstStyle/>
          <a:p>
            <a:pPr algn="just" rtl="1">
              <a:spcBef>
                <a:spcPts val="500"/>
              </a:spcBef>
              <a:spcAft>
                <a:spcPts val="500"/>
              </a:spcAft>
            </a:pPr>
            <a:r>
              <a:rPr lang="ar-IQ" sz="2000" dirty="0">
                <a:solidFill>
                  <a:schemeClr val="accent5"/>
                </a:solidFill>
                <a:latin typeface="Times New Roman"/>
                <a:ea typeface="Times New Roman"/>
                <a:cs typeface="Simplified Arabic"/>
              </a:rPr>
              <a:t>وتشمل الكائنات الحية التي تستطيع صنع غذائها بنفسها مثل النباتات الخضراء وبعض انواع البكتريا التي لها القدرة على استغلال الطاقة الكيمياوية .في حين ان النباتات الخضراء لها القدرة على استغلال الطاقة الضوئية التي تستقطب من قبل الصبغات الخضراء (</a:t>
            </a:r>
            <a:r>
              <a:rPr lang="ar-IQ" sz="2000" dirty="0" err="1">
                <a:solidFill>
                  <a:schemeClr val="accent5"/>
                </a:solidFill>
                <a:latin typeface="Times New Roman"/>
                <a:ea typeface="Times New Roman"/>
                <a:cs typeface="Simplified Arabic"/>
              </a:rPr>
              <a:t>الكلورفيل</a:t>
            </a:r>
            <a:r>
              <a:rPr lang="ar-IQ" sz="2000" dirty="0">
                <a:solidFill>
                  <a:schemeClr val="accent5"/>
                </a:solidFill>
                <a:latin typeface="Times New Roman"/>
                <a:ea typeface="Times New Roman"/>
                <a:cs typeface="Simplified Arabic"/>
              </a:rPr>
              <a:t>) في صناعة غذائها العضوي ، علماً بان الحياة </a:t>
            </a:r>
            <a:r>
              <a:rPr lang="ar-IQ" sz="2000" dirty="0" smtClean="0">
                <a:solidFill>
                  <a:schemeClr val="accent5"/>
                </a:solidFill>
                <a:latin typeface="Times New Roman"/>
                <a:ea typeface="Times New Roman"/>
                <a:cs typeface="Simplified Arabic"/>
              </a:rPr>
              <a:t>بأكملها </a:t>
            </a:r>
            <a:r>
              <a:rPr lang="ar-IQ" sz="2000" dirty="0">
                <a:solidFill>
                  <a:schemeClr val="accent5"/>
                </a:solidFill>
                <a:latin typeface="Times New Roman"/>
                <a:ea typeface="Times New Roman"/>
                <a:cs typeface="Simplified Arabic"/>
              </a:rPr>
              <a:t>في النظم البيئية تعتمد على القدرة الانتاجية لهذه الكائنات.</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ar-IQ" sz="2000" dirty="0">
                <a:solidFill>
                  <a:schemeClr val="accent5"/>
                </a:solidFill>
                <a:latin typeface="Times New Roman"/>
                <a:ea typeface="Times New Roman"/>
                <a:cs typeface="Simplified Arabic"/>
              </a:rPr>
              <a:t>وفي البيئة المائية فإن الكائنات المنتجة تتمثل بالطحالب </a:t>
            </a:r>
            <a:r>
              <a:rPr lang="en-GB" sz="2000" dirty="0">
                <a:solidFill>
                  <a:schemeClr val="accent5"/>
                </a:solidFill>
                <a:latin typeface="Times New Roman"/>
                <a:ea typeface="Times New Roman"/>
                <a:cs typeface="Traditional Arabic"/>
              </a:rPr>
              <a:t>(Algae)</a:t>
            </a:r>
            <a:r>
              <a:rPr lang="ar-IQ" sz="2000" dirty="0">
                <a:solidFill>
                  <a:schemeClr val="accent5"/>
                </a:solidFill>
                <a:latin typeface="Times New Roman"/>
                <a:ea typeface="Times New Roman"/>
                <a:cs typeface="Simplified Arabic"/>
              </a:rPr>
              <a:t> والتي تتواجد </a:t>
            </a:r>
            <a:r>
              <a:rPr lang="ar-IQ" sz="2000" dirty="0" smtClean="0">
                <a:solidFill>
                  <a:schemeClr val="accent5"/>
                </a:solidFill>
                <a:latin typeface="Times New Roman"/>
                <a:ea typeface="Times New Roman"/>
                <a:cs typeface="Simplified Arabic"/>
              </a:rPr>
              <a:t>بأعداد </a:t>
            </a:r>
            <a:r>
              <a:rPr lang="ar-IQ" sz="2000" dirty="0">
                <a:solidFill>
                  <a:schemeClr val="accent5"/>
                </a:solidFill>
                <a:latin typeface="Times New Roman"/>
                <a:ea typeface="Times New Roman"/>
                <a:cs typeface="Simplified Arabic"/>
              </a:rPr>
              <a:t>هائلة تضاهي اعداد النباتات على اليابسة.</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ar-IQ" sz="2000" b="1" dirty="0">
                <a:solidFill>
                  <a:schemeClr val="accent5"/>
                </a:solidFill>
                <a:latin typeface="Times New Roman"/>
                <a:ea typeface="Times New Roman"/>
                <a:cs typeface="Traditional Arabic"/>
              </a:rPr>
              <a:t> </a:t>
            </a:r>
            <a:r>
              <a:rPr lang="en-GB" sz="2000" b="1" dirty="0">
                <a:solidFill>
                  <a:schemeClr val="accent5"/>
                </a:solidFill>
                <a:latin typeface="Times New Roman"/>
                <a:ea typeface="Times New Roman"/>
                <a:cs typeface="Traditional Arabic"/>
              </a:rPr>
              <a:t>-</a:t>
            </a:r>
            <a:r>
              <a:rPr lang="en-GB" sz="2000" b="1" dirty="0">
                <a:solidFill>
                  <a:schemeClr val="accent5"/>
                </a:solidFill>
                <a:latin typeface="Simplified Arabic"/>
                <a:ea typeface="Times New Roman"/>
                <a:cs typeface="Traditional Arabic"/>
              </a:rPr>
              <a:t>B</a:t>
            </a:r>
            <a:r>
              <a:rPr lang="ar-SA" sz="2000" b="1" dirty="0">
                <a:solidFill>
                  <a:schemeClr val="accent5"/>
                </a:solidFill>
                <a:latin typeface="Times New Roman"/>
                <a:ea typeface="Times New Roman"/>
                <a:cs typeface="Simplified Arabic"/>
              </a:rPr>
              <a:t>كائنات مستهلكة :</a:t>
            </a:r>
            <a:r>
              <a:rPr lang="ar-SA" sz="2000" dirty="0">
                <a:solidFill>
                  <a:schemeClr val="accent5"/>
                </a:solidFill>
                <a:latin typeface="Times New Roman"/>
                <a:ea typeface="Times New Roman"/>
                <a:cs typeface="Simplified Arabic"/>
              </a:rPr>
              <a:t> الكائنات ( </a:t>
            </a:r>
            <a:r>
              <a:rPr lang="ar-IQ" sz="2000" dirty="0">
                <a:solidFill>
                  <a:schemeClr val="accent5"/>
                </a:solidFill>
                <a:latin typeface="Times New Roman"/>
                <a:ea typeface="Times New Roman"/>
                <a:cs typeface="Simplified Arabic"/>
              </a:rPr>
              <a:t>هي</a:t>
            </a:r>
            <a:r>
              <a:rPr lang="ar-SA" sz="2000" dirty="0">
                <a:solidFill>
                  <a:schemeClr val="accent5"/>
                </a:solidFill>
                <a:latin typeface="Times New Roman"/>
                <a:ea typeface="Times New Roman"/>
                <a:cs typeface="Simplified Arabic"/>
              </a:rPr>
              <a:t> تكون نبات أو </a:t>
            </a:r>
            <a:r>
              <a:rPr lang="ar-IQ" sz="2000" dirty="0">
                <a:solidFill>
                  <a:schemeClr val="accent5"/>
                </a:solidFill>
                <a:latin typeface="Times New Roman"/>
                <a:ea typeface="Times New Roman"/>
                <a:cs typeface="Simplified Arabic"/>
              </a:rPr>
              <a:t>حيوان</a:t>
            </a:r>
            <a:r>
              <a:rPr lang="ar-SA" sz="2000" dirty="0">
                <a:solidFill>
                  <a:schemeClr val="accent5"/>
                </a:solidFill>
                <a:latin typeface="Times New Roman"/>
                <a:ea typeface="Times New Roman"/>
                <a:cs typeface="Simplified Arabic"/>
              </a:rPr>
              <a:t>) التي تستمد غذائها </a:t>
            </a:r>
            <a:r>
              <a:rPr lang="ar-IQ" sz="2000" dirty="0">
                <a:solidFill>
                  <a:schemeClr val="accent5"/>
                </a:solidFill>
                <a:latin typeface="Times New Roman"/>
                <a:ea typeface="Times New Roman"/>
                <a:cs typeface="Simplified Arabic"/>
              </a:rPr>
              <a:t>بصورة مباشرة أو غير مباشرة</a:t>
            </a:r>
            <a:r>
              <a:rPr lang="ar-SA" sz="2000" dirty="0">
                <a:solidFill>
                  <a:schemeClr val="accent5"/>
                </a:solidFill>
                <a:latin typeface="Times New Roman"/>
                <a:ea typeface="Times New Roman"/>
                <a:cs typeface="Simplified Arabic"/>
              </a:rPr>
              <a:t> على الكائنات الحية </a:t>
            </a:r>
            <a:r>
              <a:rPr lang="ar-IQ" sz="2000" dirty="0">
                <a:solidFill>
                  <a:schemeClr val="accent5"/>
                </a:solidFill>
                <a:latin typeface="Times New Roman"/>
                <a:ea typeface="Times New Roman"/>
                <a:cs typeface="Simplified Arabic"/>
              </a:rPr>
              <a:t>المنتجة لذا تسمى</a:t>
            </a:r>
            <a:r>
              <a:rPr lang="ar-SA" sz="2000" dirty="0">
                <a:solidFill>
                  <a:schemeClr val="accent5"/>
                </a:solidFill>
                <a:latin typeface="Times New Roman"/>
                <a:ea typeface="Times New Roman"/>
                <a:cs typeface="Simplified Arabic"/>
              </a:rPr>
              <a:t> بالكائنات </a:t>
            </a:r>
            <a:r>
              <a:rPr lang="ar-IQ" sz="2000" dirty="0">
                <a:solidFill>
                  <a:schemeClr val="accent5"/>
                </a:solidFill>
                <a:latin typeface="Times New Roman"/>
                <a:ea typeface="Times New Roman"/>
                <a:cs typeface="Simplified Arabic"/>
              </a:rPr>
              <a:t>معتمدة</a:t>
            </a:r>
            <a:r>
              <a:rPr lang="ar-SA" sz="2000" dirty="0">
                <a:solidFill>
                  <a:schemeClr val="accent5"/>
                </a:solidFill>
                <a:latin typeface="Times New Roman"/>
                <a:ea typeface="Times New Roman"/>
                <a:cs typeface="Simplified Arabic"/>
              </a:rPr>
              <a:t> التغذية، </a:t>
            </a:r>
            <a:r>
              <a:rPr lang="ar-IQ" sz="2000" dirty="0">
                <a:solidFill>
                  <a:schemeClr val="accent5"/>
                </a:solidFill>
                <a:latin typeface="Times New Roman"/>
                <a:ea typeface="Times New Roman"/>
                <a:cs typeface="Simplified Arabic"/>
              </a:rPr>
              <a:t>وقد تسمى هذه الاحياء </a:t>
            </a:r>
            <a:r>
              <a:rPr lang="ar-IQ" sz="2000" dirty="0" err="1">
                <a:solidFill>
                  <a:schemeClr val="accent5"/>
                </a:solidFill>
                <a:latin typeface="Times New Roman"/>
                <a:ea typeface="Times New Roman"/>
                <a:cs typeface="Simplified Arabic"/>
              </a:rPr>
              <a:t>بالملتهمات</a:t>
            </a:r>
            <a:r>
              <a:rPr lang="ar-IQ" sz="2000" dirty="0">
                <a:solidFill>
                  <a:schemeClr val="accent5"/>
                </a:solidFill>
                <a:latin typeface="Times New Roman"/>
                <a:ea typeface="Times New Roman"/>
                <a:cs typeface="Simplified Arabic"/>
              </a:rPr>
              <a:t> </a:t>
            </a:r>
            <a:r>
              <a:rPr lang="ar-SA" sz="2000" dirty="0" smtClean="0">
                <a:solidFill>
                  <a:schemeClr val="accent5"/>
                </a:solidFill>
                <a:latin typeface="Times New Roman"/>
                <a:ea typeface="Times New Roman"/>
                <a:cs typeface="Traditional Arabic"/>
              </a:rPr>
              <a:t>(</a:t>
            </a:r>
            <a:r>
              <a:rPr lang="en-GB" sz="2000" dirty="0" err="1" smtClean="0">
                <a:solidFill>
                  <a:schemeClr val="accent5"/>
                </a:solidFill>
                <a:latin typeface="Times New Roman"/>
                <a:ea typeface="Times New Roman"/>
                <a:cs typeface="Traditional Arabic"/>
              </a:rPr>
              <a:t>Phagotrophs</a:t>
            </a:r>
            <a:r>
              <a:rPr lang="ar-SA" sz="2000" dirty="0" smtClean="0">
                <a:solidFill>
                  <a:schemeClr val="accent5"/>
                </a:solidFill>
                <a:latin typeface="Times New Roman"/>
                <a:ea typeface="Times New Roman"/>
                <a:cs typeface="Traditional Arabic"/>
              </a:rPr>
              <a:t>)</a:t>
            </a:r>
            <a:r>
              <a:rPr lang="ar-SA" sz="2000" dirty="0" smtClean="0">
                <a:solidFill>
                  <a:schemeClr val="accent5"/>
                </a:solidFill>
                <a:latin typeface="Times New Roman"/>
                <a:ea typeface="Times New Roman"/>
                <a:cs typeface="Simplified Arabic"/>
              </a:rPr>
              <a:t> </a:t>
            </a:r>
            <a:r>
              <a:rPr lang="ar-IQ" sz="2000" dirty="0">
                <a:solidFill>
                  <a:schemeClr val="accent5"/>
                </a:solidFill>
                <a:latin typeface="Times New Roman"/>
                <a:ea typeface="Times New Roman"/>
                <a:cs typeface="Simplified Arabic"/>
              </a:rPr>
              <a:t>وهي الاحياء التي تلتهم الغذاء وتهضمه داخل اجسامها</a:t>
            </a:r>
            <a:r>
              <a:rPr lang="ar-SA" sz="2000" dirty="0">
                <a:solidFill>
                  <a:schemeClr val="accent5"/>
                </a:solidFill>
                <a:latin typeface="Times New Roman"/>
                <a:ea typeface="Times New Roman"/>
                <a:cs typeface="Simplified Arabic"/>
              </a:rPr>
              <a:t> ، </a:t>
            </a:r>
            <a:r>
              <a:rPr lang="ar-IQ" sz="2000" dirty="0">
                <a:solidFill>
                  <a:schemeClr val="accent5"/>
                </a:solidFill>
                <a:latin typeface="Times New Roman"/>
                <a:ea typeface="Times New Roman"/>
                <a:cs typeface="Simplified Arabic"/>
              </a:rPr>
              <a:t>وتقسم هذه الكائنات الى</a:t>
            </a:r>
            <a:r>
              <a:rPr lang="ar-SA" sz="2000" dirty="0">
                <a:solidFill>
                  <a:schemeClr val="accent5"/>
                </a:solidFill>
                <a:latin typeface="Times New Roman"/>
                <a:ea typeface="Times New Roman"/>
                <a:cs typeface="Simplified Arabic"/>
              </a:rPr>
              <a:t> ؛</a:t>
            </a:r>
            <a:endParaRPr lang="en-US" sz="20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IQ" sz="2000" dirty="0">
                <a:solidFill>
                  <a:schemeClr val="accent5"/>
                </a:solidFill>
                <a:latin typeface="Times New Roman"/>
                <a:ea typeface="Times New Roman"/>
                <a:cs typeface="Simplified Arabic"/>
              </a:rPr>
              <a:t>1- كائنات حية تقتات على النباتات وتسمى </a:t>
            </a:r>
            <a:r>
              <a:rPr lang="ar-SA" sz="2000" dirty="0">
                <a:solidFill>
                  <a:schemeClr val="accent5"/>
                </a:solidFill>
                <a:latin typeface="Times New Roman"/>
                <a:ea typeface="Times New Roman"/>
                <a:cs typeface="Simplified Arabic"/>
              </a:rPr>
              <a:t>الحيوانات </a:t>
            </a:r>
            <a:r>
              <a:rPr lang="ar-IQ" sz="2000" dirty="0">
                <a:solidFill>
                  <a:schemeClr val="accent5"/>
                </a:solidFill>
                <a:latin typeface="Times New Roman"/>
                <a:ea typeface="Times New Roman"/>
                <a:cs typeface="Simplified Arabic"/>
              </a:rPr>
              <a:t>آ</a:t>
            </a:r>
            <a:r>
              <a:rPr lang="ar-SA" sz="2000" dirty="0">
                <a:solidFill>
                  <a:schemeClr val="accent5"/>
                </a:solidFill>
                <a:latin typeface="Times New Roman"/>
                <a:ea typeface="Times New Roman"/>
                <a:cs typeface="Simplified Arabic"/>
              </a:rPr>
              <a:t>كلات الأعشاب </a:t>
            </a:r>
            <a:r>
              <a:rPr lang="ar-IQ" sz="2000" dirty="0">
                <a:solidFill>
                  <a:schemeClr val="accent5"/>
                </a:solidFill>
                <a:latin typeface="Times New Roman"/>
                <a:ea typeface="Times New Roman"/>
                <a:cs typeface="Simplified Arabic"/>
              </a:rPr>
              <a:t>أو العواشب </a:t>
            </a:r>
            <a:r>
              <a:rPr lang="ar-SA" sz="2000" dirty="0">
                <a:solidFill>
                  <a:schemeClr val="accent5"/>
                </a:solidFill>
                <a:latin typeface="Times New Roman"/>
                <a:ea typeface="Times New Roman"/>
                <a:cs typeface="Traditional Arabic"/>
              </a:rPr>
              <a:t>(</a:t>
            </a:r>
            <a:r>
              <a:rPr lang="en-GB" sz="2000" dirty="0">
                <a:solidFill>
                  <a:schemeClr val="accent5"/>
                </a:solidFill>
                <a:latin typeface="Times New Roman"/>
                <a:ea typeface="Times New Roman"/>
                <a:cs typeface="Traditional Arabic"/>
              </a:rPr>
              <a:t>Herbivores</a:t>
            </a:r>
            <a:r>
              <a:rPr lang="ar-SA" sz="2000" dirty="0">
                <a:solidFill>
                  <a:schemeClr val="accent5"/>
                </a:solidFill>
                <a:latin typeface="Times New Roman"/>
                <a:ea typeface="Times New Roman"/>
                <a:cs typeface="Traditional Arabic"/>
              </a:rPr>
              <a:t>)</a:t>
            </a:r>
            <a:r>
              <a:rPr lang="ar-SA" sz="2000" dirty="0">
                <a:solidFill>
                  <a:schemeClr val="accent5"/>
                </a:solidFill>
                <a:latin typeface="Times New Roman"/>
                <a:ea typeface="Times New Roman"/>
                <a:cs typeface="Simplified Arabic"/>
              </a:rPr>
              <a:t> ، </a:t>
            </a:r>
            <a:r>
              <a:rPr lang="ar-IQ" sz="2000" dirty="0">
                <a:solidFill>
                  <a:schemeClr val="accent5"/>
                </a:solidFill>
                <a:latin typeface="Times New Roman"/>
                <a:ea typeface="Times New Roman"/>
                <a:cs typeface="Simplified Arabic"/>
              </a:rPr>
              <a:t>وتدعى</a:t>
            </a:r>
            <a:r>
              <a:rPr lang="ar-SA" sz="2000" dirty="0">
                <a:solidFill>
                  <a:schemeClr val="accent5"/>
                </a:solidFill>
                <a:latin typeface="Times New Roman"/>
                <a:ea typeface="Times New Roman"/>
                <a:cs typeface="Simplified Arabic"/>
              </a:rPr>
              <a:t> بالمستهلكات </a:t>
            </a:r>
            <a:r>
              <a:rPr lang="ar-IQ" sz="2000" dirty="0">
                <a:solidFill>
                  <a:schemeClr val="accent5"/>
                </a:solidFill>
                <a:latin typeface="Times New Roman"/>
                <a:ea typeface="Times New Roman"/>
                <a:cs typeface="Simplified Arabic"/>
              </a:rPr>
              <a:t>ال</a:t>
            </a:r>
            <a:r>
              <a:rPr lang="ar-SA" sz="2000" dirty="0">
                <a:solidFill>
                  <a:schemeClr val="accent5"/>
                </a:solidFill>
                <a:latin typeface="Times New Roman"/>
                <a:ea typeface="Times New Roman"/>
                <a:cs typeface="Simplified Arabic"/>
              </a:rPr>
              <a:t>أولية </a:t>
            </a:r>
            <a:r>
              <a:rPr lang="ar-IQ" sz="2000" dirty="0" err="1">
                <a:solidFill>
                  <a:schemeClr val="accent5"/>
                </a:solidFill>
                <a:latin typeface="Times New Roman"/>
                <a:ea typeface="Times New Roman"/>
                <a:cs typeface="Simplified Arabic"/>
              </a:rPr>
              <a:t>كلاغنام</a:t>
            </a:r>
            <a:r>
              <a:rPr lang="ar-IQ" sz="2000" dirty="0">
                <a:solidFill>
                  <a:schemeClr val="accent5"/>
                </a:solidFill>
                <a:latin typeface="Times New Roman"/>
                <a:ea typeface="Times New Roman"/>
                <a:cs typeface="Simplified Arabic"/>
              </a:rPr>
              <a:t> والابقار</a:t>
            </a:r>
            <a:r>
              <a:rPr lang="ar-SA" sz="2000" dirty="0">
                <a:solidFill>
                  <a:schemeClr val="accent5"/>
                </a:solidFill>
                <a:latin typeface="Times New Roman"/>
                <a:ea typeface="Times New Roman"/>
                <a:cs typeface="Simplified Arabic"/>
              </a:rPr>
              <a:t>.</a:t>
            </a:r>
            <a:endParaRPr lang="en-US" sz="20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IQ" sz="2000" dirty="0">
                <a:solidFill>
                  <a:schemeClr val="accent5"/>
                </a:solidFill>
                <a:latin typeface="Times New Roman"/>
                <a:ea typeface="Times New Roman"/>
                <a:cs typeface="Simplified Arabic"/>
              </a:rPr>
              <a:t>2- كائنات حية تقتات على غيرها من الحيوانات وتسمى آكلات </a:t>
            </a:r>
            <a:r>
              <a:rPr lang="ar-SA" sz="2000" dirty="0">
                <a:solidFill>
                  <a:schemeClr val="accent5"/>
                </a:solidFill>
                <a:latin typeface="Times New Roman"/>
                <a:ea typeface="Times New Roman"/>
                <a:cs typeface="Simplified Arabic"/>
              </a:rPr>
              <a:t>اللحوم  </a:t>
            </a:r>
            <a:r>
              <a:rPr lang="ar-IQ" sz="2000" dirty="0">
                <a:solidFill>
                  <a:schemeClr val="accent5"/>
                </a:solidFill>
                <a:latin typeface="Times New Roman"/>
                <a:ea typeface="Times New Roman"/>
                <a:cs typeface="Simplified Arabic"/>
              </a:rPr>
              <a:t>أو اللواحم </a:t>
            </a:r>
            <a:r>
              <a:rPr lang="ar-SA" sz="2000" dirty="0">
                <a:solidFill>
                  <a:schemeClr val="accent5"/>
                </a:solidFill>
                <a:latin typeface="Times New Roman"/>
                <a:ea typeface="Times New Roman"/>
                <a:cs typeface="Traditional Arabic"/>
              </a:rPr>
              <a:t>(</a:t>
            </a:r>
            <a:r>
              <a:rPr lang="en-GB" sz="2000" dirty="0">
                <a:solidFill>
                  <a:schemeClr val="accent5"/>
                </a:solidFill>
                <a:latin typeface="Times New Roman"/>
                <a:ea typeface="Times New Roman"/>
                <a:cs typeface="Traditional Arabic"/>
              </a:rPr>
              <a:t>Carnivores</a:t>
            </a:r>
            <a:r>
              <a:rPr lang="ar-SA" sz="2000" dirty="0">
                <a:solidFill>
                  <a:schemeClr val="accent5"/>
                </a:solidFill>
                <a:latin typeface="Times New Roman"/>
                <a:ea typeface="Times New Roman"/>
                <a:cs typeface="Traditional Arabic"/>
              </a:rPr>
              <a:t>)</a:t>
            </a:r>
            <a:r>
              <a:rPr lang="ar-SA" sz="2000" dirty="0">
                <a:solidFill>
                  <a:schemeClr val="accent5"/>
                </a:solidFill>
                <a:latin typeface="Times New Roman"/>
                <a:ea typeface="Times New Roman"/>
                <a:cs typeface="Simplified Arabic"/>
              </a:rPr>
              <a:t> كالنسور </a:t>
            </a:r>
            <a:r>
              <a:rPr lang="ar-IQ" sz="2000" dirty="0">
                <a:solidFill>
                  <a:schemeClr val="accent5"/>
                </a:solidFill>
                <a:latin typeface="Times New Roman"/>
                <a:ea typeface="Times New Roman"/>
                <a:cs typeface="Simplified Arabic"/>
              </a:rPr>
              <a:t>والسباع أو الاسود</a:t>
            </a:r>
            <a:r>
              <a:rPr lang="ar-SA" sz="2000" dirty="0">
                <a:solidFill>
                  <a:schemeClr val="accent5"/>
                </a:solidFill>
                <a:latin typeface="Times New Roman"/>
                <a:ea typeface="Times New Roman"/>
                <a:cs typeface="Simplified Arabic"/>
              </a:rPr>
              <a:t> </a:t>
            </a:r>
            <a:r>
              <a:rPr lang="ar-IQ" sz="2000" dirty="0">
                <a:solidFill>
                  <a:schemeClr val="accent5"/>
                </a:solidFill>
                <a:latin typeface="Times New Roman"/>
                <a:ea typeface="Times New Roman"/>
                <a:cs typeface="Simplified Arabic"/>
              </a:rPr>
              <a:t>وتدعى</a:t>
            </a:r>
            <a:r>
              <a:rPr lang="ar-SA" sz="2000" dirty="0">
                <a:solidFill>
                  <a:schemeClr val="accent5"/>
                </a:solidFill>
                <a:latin typeface="Times New Roman"/>
                <a:ea typeface="Times New Roman"/>
                <a:cs typeface="Simplified Arabic"/>
              </a:rPr>
              <a:t> بالمستهلكات </a:t>
            </a:r>
            <a:r>
              <a:rPr lang="ar-IQ" sz="2000" dirty="0">
                <a:solidFill>
                  <a:schemeClr val="accent5"/>
                </a:solidFill>
                <a:latin typeface="Times New Roman"/>
                <a:ea typeface="Times New Roman"/>
                <a:cs typeface="Simplified Arabic"/>
              </a:rPr>
              <a:t>الثانوية</a:t>
            </a:r>
            <a:r>
              <a:rPr lang="ar-SA" sz="2000" dirty="0">
                <a:solidFill>
                  <a:schemeClr val="accent5"/>
                </a:solidFill>
                <a:latin typeface="Times New Roman"/>
                <a:ea typeface="Times New Roman"/>
                <a:cs typeface="Simplified Arabic"/>
              </a:rPr>
              <a:t> والمستهلكات </a:t>
            </a:r>
            <a:r>
              <a:rPr lang="ar-IQ" sz="2000" dirty="0" smtClean="0">
                <a:solidFill>
                  <a:schemeClr val="accent5"/>
                </a:solidFill>
                <a:latin typeface="Times New Roman"/>
                <a:ea typeface="Times New Roman"/>
                <a:cs typeface="Simplified Arabic"/>
              </a:rPr>
              <a:t>الثلاثية</a:t>
            </a:r>
            <a:r>
              <a:rPr lang="ar-SA" sz="2000" dirty="0" smtClean="0">
                <a:solidFill>
                  <a:schemeClr val="accent5"/>
                </a:solidFill>
                <a:latin typeface="Times New Roman"/>
                <a:ea typeface="Times New Roman"/>
                <a:cs typeface="Simplified Arabic"/>
              </a:rPr>
              <a:t> </a:t>
            </a:r>
            <a:r>
              <a:rPr lang="ar-SA" sz="2000" dirty="0">
                <a:solidFill>
                  <a:schemeClr val="accent5"/>
                </a:solidFill>
                <a:latin typeface="Times New Roman"/>
                <a:ea typeface="Times New Roman"/>
                <a:cs typeface="Simplified Arabic"/>
              </a:rPr>
              <a:t>والرباعية.</a:t>
            </a:r>
            <a:endParaRPr lang="en-US" sz="20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IQ" sz="2000" dirty="0">
                <a:solidFill>
                  <a:schemeClr val="accent5"/>
                </a:solidFill>
                <a:latin typeface="Times New Roman"/>
                <a:ea typeface="Times New Roman"/>
                <a:cs typeface="Simplified Arabic"/>
              </a:rPr>
              <a:t>3-كائنات حية تعتمد على مصادر غذائية وحيوانية اي تقتات على النباتات واللحوم وتسمى </a:t>
            </a:r>
            <a:r>
              <a:rPr lang="ar-IQ" sz="2000" dirty="0" err="1">
                <a:solidFill>
                  <a:schemeClr val="accent5"/>
                </a:solidFill>
                <a:latin typeface="Times New Roman"/>
                <a:ea typeface="Times New Roman"/>
                <a:cs typeface="Simplified Arabic"/>
              </a:rPr>
              <a:t>القوارت</a:t>
            </a:r>
            <a:r>
              <a:rPr lang="ar-IQ" sz="2000" dirty="0">
                <a:solidFill>
                  <a:schemeClr val="accent5"/>
                </a:solidFill>
                <a:latin typeface="Times New Roman"/>
                <a:ea typeface="Times New Roman"/>
                <a:cs typeface="Simplified Arabic"/>
              </a:rPr>
              <a:t> </a:t>
            </a:r>
            <a:r>
              <a:rPr lang="ar-IQ" sz="2000" dirty="0">
                <a:solidFill>
                  <a:schemeClr val="accent5"/>
                </a:solidFill>
                <a:latin typeface="Times New Roman"/>
                <a:ea typeface="Times New Roman"/>
                <a:cs typeface="Traditional Arabic"/>
              </a:rPr>
              <a:t>(</a:t>
            </a:r>
            <a:r>
              <a:rPr lang="en-GB" sz="2000" dirty="0">
                <a:solidFill>
                  <a:schemeClr val="accent5"/>
                </a:solidFill>
                <a:latin typeface="Times New Roman"/>
                <a:ea typeface="Times New Roman"/>
                <a:cs typeface="Traditional Arabic"/>
              </a:rPr>
              <a:t>Omnivores</a:t>
            </a:r>
            <a:r>
              <a:rPr lang="ar-IQ" sz="2000" dirty="0">
                <a:solidFill>
                  <a:schemeClr val="accent5"/>
                </a:solidFill>
                <a:latin typeface="Times New Roman"/>
                <a:ea typeface="Times New Roman"/>
                <a:cs typeface="Traditional Arabic"/>
              </a:rPr>
              <a:t>)</a:t>
            </a:r>
            <a:r>
              <a:rPr lang="ar-IQ" sz="2000" dirty="0">
                <a:solidFill>
                  <a:schemeClr val="accent5"/>
                </a:solidFill>
                <a:latin typeface="Times New Roman"/>
                <a:ea typeface="Times New Roman"/>
                <a:cs typeface="Simplified Arabic"/>
              </a:rPr>
              <a:t> </a:t>
            </a:r>
            <a:r>
              <a:rPr lang="ar-IQ" sz="2000" dirty="0" err="1">
                <a:solidFill>
                  <a:schemeClr val="accent5"/>
                </a:solidFill>
                <a:latin typeface="Times New Roman"/>
                <a:ea typeface="Times New Roman"/>
                <a:cs typeface="Simplified Arabic"/>
              </a:rPr>
              <a:t>كالانسان</a:t>
            </a:r>
            <a:r>
              <a:rPr lang="ar-IQ" sz="2000" dirty="0">
                <a:solidFill>
                  <a:schemeClr val="accent5"/>
                </a:solidFill>
                <a:latin typeface="Times New Roman"/>
                <a:ea typeface="Times New Roman"/>
                <a:cs typeface="Simplified Arabic"/>
              </a:rPr>
              <a:t>.</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en-GB" sz="2000" b="1" dirty="0">
                <a:solidFill>
                  <a:schemeClr val="accent5"/>
                </a:solidFill>
                <a:latin typeface="Simplified Arabic"/>
                <a:ea typeface="Times New Roman"/>
                <a:cs typeface="Traditional Arabic"/>
              </a:rPr>
              <a:t>-C</a:t>
            </a:r>
            <a:r>
              <a:rPr lang="ar-SA" sz="2000" b="1" dirty="0">
                <a:solidFill>
                  <a:schemeClr val="accent5"/>
                </a:solidFill>
                <a:latin typeface="Times New Roman"/>
                <a:ea typeface="Times New Roman"/>
                <a:cs typeface="Simplified Arabic"/>
              </a:rPr>
              <a:t>الكائنات الحية المحللة</a:t>
            </a:r>
            <a:r>
              <a:rPr lang="ar-SA" sz="2000" b="1" dirty="0">
                <a:solidFill>
                  <a:schemeClr val="accent5"/>
                </a:solidFill>
                <a:latin typeface="Times New Roman"/>
                <a:ea typeface="Times New Roman"/>
                <a:cs typeface="Traditional Arabic"/>
              </a:rPr>
              <a:t>(</a:t>
            </a:r>
            <a:r>
              <a:rPr lang="en-GB" sz="2000" b="1" dirty="0">
                <a:solidFill>
                  <a:schemeClr val="accent5"/>
                </a:solidFill>
                <a:latin typeface="Times New Roman"/>
                <a:ea typeface="Times New Roman"/>
                <a:cs typeface="Traditional Arabic"/>
              </a:rPr>
              <a:t>Decomposer Organisms</a:t>
            </a:r>
            <a:r>
              <a:rPr lang="ar-SA" sz="2000" b="1" dirty="0">
                <a:solidFill>
                  <a:schemeClr val="accent5"/>
                </a:solidFill>
                <a:latin typeface="Times New Roman"/>
                <a:ea typeface="Times New Roman"/>
                <a:cs typeface="Traditional Arabic"/>
              </a:rPr>
              <a:t>)</a:t>
            </a:r>
            <a:r>
              <a:rPr lang="ar-SA" sz="2000" b="1" dirty="0">
                <a:solidFill>
                  <a:schemeClr val="accent5"/>
                </a:solidFill>
                <a:latin typeface="Times New Roman"/>
                <a:ea typeface="Times New Roman"/>
                <a:cs typeface="Simplified Arabic"/>
              </a:rPr>
              <a:t>:</a:t>
            </a:r>
            <a:r>
              <a:rPr lang="ar-SA" sz="2000" dirty="0">
                <a:solidFill>
                  <a:schemeClr val="accent5"/>
                </a:solidFill>
                <a:latin typeface="Times New Roman"/>
                <a:ea typeface="Times New Roman"/>
                <a:cs typeface="Simplified Arabic"/>
              </a:rPr>
              <a:t> وهي كائنات حية </a:t>
            </a:r>
            <a:r>
              <a:rPr lang="ar-IQ" sz="2000" dirty="0">
                <a:solidFill>
                  <a:schemeClr val="accent5"/>
                </a:solidFill>
                <a:latin typeface="Times New Roman"/>
                <a:ea typeface="Times New Roman"/>
                <a:cs typeface="Simplified Arabic"/>
              </a:rPr>
              <a:t>غير ذاتية التغذية رمية او طفيلية ، وهذه الكائنات لا تتمكن من التهام الغذاء وهضمه وانما تقوم بامتصاص الغذاء بعد إفراز انزيمات هاضمة لتكسير مكونات الغذاء الى مواد بسيطة التركيب .</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ar-IQ" sz="2000" dirty="0">
                <a:solidFill>
                  <a:schemeClr val="accent5"/>
                </a:solidFill>
                <a:latin typeface="Times New Roman"/>
                <a:ea typeface="Times New Roman"/>
                <a:cs typeface="Simplified Arabic"/>
              </a:rPr>
              <a:t>وتضم هذه الانواع من الاحياء بصورة عامة الاحياء المجهرية مثل البكتريا</a:t>
            </a:r>
            <a:r>
              <a:rPr lang="ar-IQ" sz="2000" dirty="0">
                <a:solidFill>
                  <a:schemeClr val="accent5"/>
                </a:solidFill>
                <a:latin typeface="Times New Roman"/>
                <a:ea typeface="Times New Roman"/>
                <a:cs typeface="Traditional Arabic"/>
              </a:rPr>
              <a:t>(</a:t>
            </a:r>
            <a:r>
              <a:rPr lang="en-GB" sz="2000" dirty="0">
                <a:solidFill>
                  <a:schemeClr val="accent5"/>
                </a:solidFill>
                <a:latin typeface="Times New Roman"/>
                <a:ea typeface="Times New Roman"/>
                <a:cs typeface="Traditional Arabic"/>
              </a:rPr>
              <a:t>Bacteria</a:t>
            </a:r>
            <a:r>
              <a:rPr lang="ar-IQ" sz="2000" dirty="0">
                <a:solidFill>
                  <a:schemeClr val="accent5"/>
                </a:solidFill>
                <a:latin typeface="Times New Roman"/>
                <a:ea typeface="Times New Roman"/>
                <a:cs typeface="Traditional Arabic"/>
              </a:rPr>
              <a:t>)</a:t>
            </a:r>
            <a:r>
              <a:rPr lang="ar-IQ" sz="2000" dirty="0">
                <a:solidFill>
                  <a:schemeClr val="accent5"/>
                </a:solidFill>
                <a:latin typeface="Times New Roman"/>
                <a:ea typeface="Times New Roman"/>
                <a:cs typeface="Simplified Arabic"/>
              </a:rPr>
              <a:t> والفطريات </a:t>
            </a:r>
            <a:r>
              <a:rPr lang="ar-IQ" sz="2000" dirty="0">
                <a:solidFill>
                  <a:schemeClr val="accent5"/>
                </a:solidFill>
                <a:latin typeface="Times New Roman"/>
                <a:ea typeface="Times New Roman"/>
                <a:cs typeface="Traditional Arabic"/>
              </a:rPr>
              <a:t>(</a:t>
            </a:r>
            <a:r>
              <a:rPr lang="en-GB" sz="2000" dirty="0">
                <a:solidFill>
                  <a:schemeClr val="accent5"/>
                </a:solidFill>
                <a:latin typeface="Times New Roman"/>
                <a:ea typeface="Times New Roman"/>
                <a:cs typeface="Traditional Arabic"/>
              </a:rPr>
              <a:t>Fungi</a:t>
            </a:r>
            <a:r>
              <a:rPr lang="ar-IQ" sz="2000" dirty="0">
                <a:solidFill>
                  <a:schemeClr val="accent5"/>
                </a:solidFill>
                <a:latin typeface="Times New Roman"/>
                <a:ea typeface="Times New Roman"/>
                <a:cs typeface="Traditional Arabic"/>
              </a:rPr>
              <a:t>) </a:t>
            </a:r>
            <a:r>
              <a:rPr lang="ar-IQ" sz="2000" dirty="0">
                <a:solidFill>
                  <a:schemeClr val="accent5"/>
                </a:solidFill>
                <a:latin typeface="Times New Roman"/>
                <a:ea typeface="Times New Roman"/>
                <a:cs typeface="Simplified Arabic"/>
              </a:rPr>
              <a:t>وتسمى هذه الكائنات بالكائنات الطفيلية </a:t>
            </a:r>
            <a:r>
              <a:rPr lang="en-GB" sz="2000" dirty="0">
                <a:solidFill>
                  <a:schemeClr val="accent5"/>
                </a:solidFill>
                <a:latin typeface="Times New Roman"/>
                <a:ea typeface="Times New Roman"/>
                <a:cs typeface="Traditional Arabic"/>
              </a:rPr>
              <a:t>(Parasitic)</a:t>
            </a:r>
            <a:r>
              <a:rPr lang="en-GB" sz="2000" dirty="0">
                <a:solidFill>
                  <a:schemeClr val="accent5"/>
                </a:solidFill>
                <a:latin typeface="Traditional Arabic"/>
                <a:ea typeface="Times New Roman"/>
                <a:cs typeface="Traditional Arabic"/>
              </a:rPr>
              <a:t> </a:t>
            </a:r>
            <a:r>
              <a:rPr lang="ar-IQ" sz="2000" dirty="0">
                <a:solidFill>
                  <a:schemeClr val="accent5"/>
                </a:solidFill>
                <a:latin typeface="Times New Roman"/>
                <a:ea typeface="Times New Roman"/>
                <a:cs typeface="Simplified Arabic"/>
              </a:rPr>
              <a:t>عندما تعتمد في غذائها على كائنات حية، </a:t>
            </a:r>
            <a:r>
              <a:rPr lang="ar-IQ" sz="2000" dirty="0" err="1">
                <a:solidFill>
                  <a:schemeClr val="accent5"/>
                </a:solidFill>
                <a:latin typeface="Times New Roman"/>
                <a:ea typeface="Times New Roman"/>
                <a:cs typeface="Simplified Arabic"/>
              </a:rPr>
              <a:t>إو</a:t>
            </a:r>
            <a:r>
              <a:rPr lang="ar-IQ" sz="2000" dirty="0">
                <a:solidFill>
                  <a:schemeClr val="accent5"/>
                </a:solidFill>
                <a:latin typeface="Times New Roman"/>
                <a:ea typeface="Times New Roman"/>
                <a:cs typeface="Simplified Arabic"/>
              </a:rPr>
              <a:t> تكون كائنات ذات طبيعة رمية  </a:t>
            </a:r>
            <a:r>
              <a:rPr lang="ar-IQ" sz="2000" dirty="0">
                <a:solidFill>
                  <a:schemeClr val="accent5"/>
                </a:solidFill>
                <a:latin typeface="Times New Roman"/>
                <a:ea typeface="Times New Roman"/>
                <a:cs typeface="Traditional Arabic"/>
              </a:rPr>
              <a:t>(</a:t>
            </a:r>
            <a:r>
              <a:rPr lang="en-GB" sz="2000" dirty="0">
                <a:solidFill>
                  <a:schemeClr val="accent5"/>
                </a:solidFill>
                <a:latin typeface="Times New Roman"/>
                <a:ea typeface="Times New Roman"/>
                <a:cs typeface="Traditional Arabic"/>
              </a:rPr>
              <a:t> Saprophytic Organisms</a:t>
            </a:r>
            <a:r>
              <a:rPr lang="ar-IQ" sz="2000" dirty="0">
                <a:solidFill>
                  <a:schemeClr val="accent5"/>
                </a:solidFill>
                <a:latin typeface="Times New Roman"/>
                <a:ea typeface="Times New Roman"/>
                <a:cs typeface="Traditional Arabic"/>
              </a:rPr>
              <a:t>)</a:t>
            </a:r>
            <a:r>
              <a:rPr lang="ar-IQ" sz="2000" dirty="0">
                <a:solidFill>
                  <a:schemeClr val="accent5"/>
                </a:solidFill>
                <a:latin typeface="Times New Roman"/>
                <a:ea typeface="Times New Roman"/>
                <a:cs typeface="Simplified Arabic"/>
              </a:rPr>
              <a:t> إذ انها تعيش على المواد العضوية الميتة ، تتميز الكائنات المحللة ( الطفلية والرمية) بقدرتها على تحليل المواد العضوية المعقدة وتحويلها الى مركبات </a:t>
            </a:r>
            <a:r>
              <a:rPr lang="ar-IQ" sz="2000" dirty="0" smtClean="0">
                <a:solidFill>
                  <a:schemeClr val="accent5"/>
                </a:solidFill>
                <a:latin typeface="Times New Roman"/>
                <a:ea typeface="Times New Roman"/>
                <a:cs typeface="Simplified Arabic"/>
              </a:rPr>
              <a:t>عضوية </a:t>
            </a:r>
            <a:r>
              <a:rPr lang="ar-IQ" sz="2000" dirty="0">
                <a:solidFill>
                  <a:schemeClr val="accent5"/>
                </a:solidFill>
                <a:latin typeface="Times New Roman"/>
                <a:ea typeface="Times New Roman"/>
                <a:cs typeface="Simplified Arabic"/>
              </a:rPr>
              <a:t>بسيطة والتي يمكن للنباتات ان تمتصها بوصفها مواد غذائية حيوية ، وهي بذلك توفر الحلقة الاساسية الاخيرة من الدورة الحياتية الضرورية لتجديد الحياة.</a:t>
            </a:r>
            <a:endParaRPr lang="en-US" sz="2000" dirty="0">
              <a:solidFill>
                <a:schemeClr val="accent5"/>
              </a:solidFill>
              <a:latin typeface="Times New Roman"/>
              <a:ea typeface="Times New Roman"/>
              <a:cs typeface="Traditional Arabic"/>
            </a:endParaRPr>
          </a:p>
          <a:p>
            <a:pPr marL="0" lvl="0" indent="0" algn="r" rtl="1">
              <a:buNone/>
            </a:pPr>
            <a:endParaRPr lang="en-US" sz="2000" dirty="0"/>
          </a:p>
        </p:txBody>
      </p:sp>
    </p:spTree>
    <p:extLst>
      <p:ext uri="{BB962C8B-B14F-4D97-AF65-F5344CB8AC3E}">
        <p14:creationId xmlns:p14="http://schemas.microsoft.com/office/powerpoint/2010/main" val="3178473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775" y="2618928"/>
            <a:ext cx="10515600" cy="1325563"/>
          </a:xfrm>
        </p:spPr>
        <p:txBody>
          <a:bodyPr>
            <a:noAutofit/>
          </a:bodyPr>
          <a:lstStyle/>
          <a:p>
            <a:pPr algn="ctr"/>
            <a:r>
              <a:rPr lang="ar-IQ" sz="13800" dirty="0" smtClean="0">
                <a:solidFill>
                  <a:srgbClr val="FF0000"/>
                </a:solidFill>
              </a:rPr>
              <a:t>المحاضرة الاولى</a:t>
            </a:r>
            <a:endParaRPr lang="en-US" sz="13800" dirty="0"/>
          </a:p>
        </p:txBody>
      </p:sp>
    </p:spTree>
    <p:extLst>
      <p:ext uri="{BB962C8B-B14F-4D97-AF65-F5344CB8AC3E}">
        <p14:creationId xmlns:p14="http://schemas.microsoft.com/office/powerpoint/2010/main" val="448691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8547" y="298115"/>
            <a:ext cx="9144000" cy="1157198"/>
          </a:xfrm>
        </p:spPr>
        <p:txBody>
          <a:bodyPr>
            <a:normAutofit/>
          </a:bodyPr>
          <a:lstStyle/>
          <a:p>
            <a:r>
              <a:rPr lang="ar-IQ" dirty="0" smtClean="0">
                <a:solidFill>
                  <a:srgbClr val="FF0000"/>
                </a:solidFill>
              </a:rPr>
              <a:t>التلوث البيئي</a:t>
            </a:r>
            <a:r>
              <a:rPr lang="ar-IQ" dirty="0">
                <a:solidFill>
                  <a:srgbClr val="FF0000"/>
                </a:solidFill>
              </a:rPr>
              <a:t> </a:t>
            </a:r>
            <a:r>
              <a:rPr lang="ar-IQ" dirty="0" smtClean="0">
                <a:solidFill>
                  <a:srgbClr val="FF0000"/>
                </a:solidFill>
              </a:rPr>
              <a:t>(المحاضرة الاولى)</a:t>
            </a:r>
            <a:endParaRPr lang="en-US" dirty="0">
              <a:solidFill>
                <a:srgbClr val="FF0000"/>
              </a:solidFill>
            </a:endParaRPr>
          </a:p>
        </p:txBody>
      </p:sp>
      <p:sp>
        <p:nvSpPr>
          <p:cNvPr id="3" name="Subtitle 2"/>
          <p:cNvSpPr>
            <a:spLocks noGrp="1"/>
          </p:cNvSpPr>
          <p:nvPr>
            <p:ph type="subTitle" idx="1"/>
          </p:nvPr>
        </p:nvSpPr>
        <p:spPr>
          <a:xfrm>
            <a:off x="412124" y="1455313"/>
            <a:ext cx="11127346" cy="4851702"/>
          </a:xfrm>
        </p:spPr>
        <p:txBody>
          <a:bodyPr>
            <a:normAutofit fontScale="62500" lnSpcReduction="20000"/>
          </a:bodyPr>
          <a:lstStyle/>
          <a:p>
            <a:pPr algn="just" rtl="1">
              <a:lnSpc>
                <a:spcPct val="125000"/>
              </a:lnSpc>
              <a:spcAft>
                <a:spcPts val="0"/>
              </a:spcAft>
            </a:pPr>
            <a:r>
              <a:rPr lang="ar-IQ" sz="2800" b="1" u="sng" dirty="0">
                <a:solidFill>
                  <a:srgbClr val="000000"/>
                </a:solidFill>
                <a:latin typeface="Times New Roman"/>
                <a:ea typeface="Times New Roman"/>
                <a:cs typeface="Simplified Arabic"/>
              </a:rPr>
              <a:t>البيئة</a:t>
            </a:r>
            <a:r>
              <a:rPr lang="en-GB" sz="2800" b="1" u="sng" dirty="0">
                <a:solidFill>
                  <a:srgbClr val="000000"/>
                </a:solidFill>
                <a:latin typeface="Simplified Arabic"/>
                <a:ea typeface="Times New Roman"/>
                <a:cs typeface="Simplified Arabic"/>
              </a:rPr>
              <a:t>(The Environment) </a:t>
            </a:r>
            <a:r>
              <a:rPr lang="ar-IQ" sz="2800" b="1" u="sng" dirty="0">
                <a:solidFill>
                  <a:srgbClr val="000000"/>
                </a:solidFill>
                <a:latin typeface="Times New Roman"/>
                <a:ea typeface="Times New Roman"/>
                <a:cs typeface="Simplified Arabic"/>
              </a:rPr>
              <a:t>:</a:t>
            </a:r>
            <a:endParaRPr lang="en-US" dirty="0">
              <a:latin typeface="Times New Roman"/>
              <a:ea typeface="Times New Roman"/>
              <a:cs typeface="Simplified Arabic"/>
            </a:endParaRPr>
          </a:p>
          <a:p>
            <a:pPr algn="just" rtl="1">
              <a:lnSpc>
                <a:spcPct val="125000"/>
              </a:lnSpc>
              <a:spcAft>
                <a:spcPts val="0"/>
              </a:spcAft>
            </a:pPr>
            <a:r>
              <a:rPr lang="ar-SA" sz="2900" b="1" dirty="0">
                <a:solidFill>
                  <a:schemeClr val="accent5"/>
                </a:solidFill>
                <a:latin typeface="Times New Roman"/>
                <a:ea typeface="Times New Roman"/>
                <a:cs typeface="Simplified Arabic"/>
              </a:rPr>
              <a:t>ما معنى البيئة ومفهومها ؟ ولبيان مفهوم البيئة في نطاق هذه المحاضرة يقتضي منا الأمر إبراز المفاهيم التالية </a:t>
            </a:r>
            <a:r>
              <a:rPr lang="en-GB" sz="2900" b="1" dirty="0">
                <a:solidFill>
                  <a:schemeClr val="accent5"/>
                </a:solidFill>
                <a:latin typeface="Simplified Arabic"/>
                <a:ea typeface="Times New Roman"/>
                <a:cs typeface="Simplified Arabic"/>
              </a:rPr>
              <a:t>: </a:t>
            </a:r>
            <a:endParaRPr lang="en-US" sz="2900" b="1" dirty="0">
              <a:solidFill>
                <a:schemeClr val="accent5"/>
              </a:solidFill>
              <a:latin typeface="Times New Roman"/>
              <a:ea typeface="Times New Roman"/>
              <a:cs typeface="Simplified Arabic"/>
            </a:endParaRPr>
          </a:p>
          <a:p>
            <a:pPr algn="just" rtl="1">
              <a:lnSpc>
                <a:spcPct val="125000"/>
              </a:lnSpc>
              <a:spcAft>
                <a:spcPts val="0"/>
              </a:spcAft>
            </a:pPr>
            <a:r>
              <a:rPr lang="ar-SA" sz="2800" b="1" u="sng" dirty="0">
                <a:latin typeface="Times New Roman"/>
                <a:ea typeface="Times New Roman"/>
                <a:cs typeface="Simplified Arabic"/>
              </a:rPr>
              <a:t>(1-1) المقدمة:</a:t>
            </a:r>
            <a:endParaRPr lang="en-US" dirty="0">
              <a:latin typeface="Times New Roman"/>
              <a:ea typeface="Times New Roman"/>
              <a:cs typeface="Simplified Arabic"/>
            </a:endParaRPr>
          </a:p>
          <a:p>
            <a:pPr algn="just" rtl="1">
              <a:lnSpc>
                <a:spcPct val="125000"/>
              </a:lnSpc>
              <a:spcAft>
                <a:spcPts val="0"/>
              </a:spcAft>
            </a:pPr>
            <a:r>
              <a:rPr lang="ar-SA" sz="2900" dirty="0">
                <a:solidFill>
                  <a:srgbClr val="00B050"/>
                </a:solidFill>
                <a:latin typeface="Times New Roman"/>
                <a:ea typeface="Times New Roman"/>
              </a:rPr>
              <a:t>البيئة هذا المجال الرحب الواسع الذي تعيش فيه الكائنات وتتفاعل معه ، مؤثرا" و </a:t>
            </a:r>
            <a:r>
              <a:rPr lang="ar-SA" sz="2900" dirty="0" smtClean="0">
                <a:solidFill>
                  <a:srgbClr val="00B050"/>
                </a:solidFill>
                <a:latin typeface="Times New Roman"/>
                <a:ea typeface="Times New Roman"/>
              </a:rPr>
              <a:t>مت</a:t>
            </a:r>
            <a:r>
              <a:rPr lang="ar-IQ" sz="2900" dirty="0" smtClean="0">
                <a:solidFill>
                  <a:srgbClr val="00B050"/>
                </a:solidFill>
                <a:latin typeface="Times New Roman"/>
                <a:ea typeface="Times New Roman"/>
              </a:rPr>
              <a:t>أ</a:t>
            </a:r>
            <a:r>
              <a:rPr lang="ar-SA" sz="2900" dirty="0" smtClean="0">
                <a:solidFill>
                  <a:srgbClr val="00B050"/>
                </a:solidFill>
                <a:latin typeface="Times New Roman"/>
                <a:ea typeface="Times New Roman"/>
              </a:rPr>
              <a:t>ثرا</a:t>
            </a:r>
            <a:r>
              <a:rPr lang="ar-SA" sz="2900" dirty="0">
                <a:solidFill>
                  <a:srgbClr val="00B050"/>
                </a:solidFill>
                <a:latin typeface="Times New Roman"/>
                <a:ea typeface="Times New Roman"/>
              </a:rPr>
              <a:t>" بها ، كانت وما زالت ، تعاني الكثير من المشكلات التي تركت بصماتها فيها ، والمشكلات التي كانت طاغية امس ، مثل الاحداث الداخلية </a:t>
            </a:r>
            <a:r>
              <a:rPr lang="ar-SA" sz="2900" dirty="0" smtClean="0">
                <a:solidFill>
                  <a:srgbClr val="00B050"/>
                </a:solidFill>
                <a:latin typeface="Times New Roman"/>
                <a:ea typeface="Times New Roman"/>
              </a:rPr>
              <a:t>للأرض </a:t>
            </a:r>
            <a:r>
              <a:rPr lang="ar-SA" sz="2900" dirty="0">
                <a:solidFill>
                  <a:srgbClr val="00B050"/>
                </a:solidFill>
                <a:latin typeface="Times New Roman"/>
                <a:ea typeface="Times New Roman"/>
              </a:rPr>
              <a:t>من براكين وزلازل ، والظواهر الجوية العنيفة من عواصف وأعاصير ، مغايرة لمشكلات اليوم التي باتت تقلق مضاجعنا ، وتهدد مستقبلنا ، حيث يقف الانسان وراءها لكونها من مخلفات تطوره الحضاري ، فبعد الاكتشافات الكبرى والثورة الصناعية ساء الوضع مع تقدم التقنيات وتكاثر البشر بشكل لا مثيل له وممارستها </a:t>
            </a:r>
            <a:r>
              <a:rPr lang="ar-SA" sz="2900" dirty="0" err="1">
                <a:solidFill>
                  <a:srgbClr val="00B050"/>
                </a:solidFill>
                <a:latin typeface="Times New Roman"/>
                <a:ea typeface="Times New Roman"/>
              </a:rPr>
              <a:t>لتاثير</a:t>
            </a:r>
            <a:r>
              <a:rPr lang="ar-SA" sz="2900" dirty="0">
                <a:solidFill>
                  <a:srgbClr val="00B050"/>
                </a:solidFill>
                <a:latin typeface="Times New Roman"/>
                <a:ea typeface="Times New Roman"/>
              </a:rPr>
              <a:t> أكثر فأكثر قوة على عالم الاحياء واخطر تلك المشكلات التي يعيشها الانسان في كل لحظة من لحظات حياته ، هي مشكلة التلوث التي يعاني منها هواؤنا الذي </a:t>
            </a:r>
            <a:r>
              <a:rPr lang="ar-SA" sz="2900" dirty="0" err="1" smtClean="0">
                <a:solidFill>
                  <a:srgbClr val="00B050"/>
                </a:solidFill>
                <a:latin typeface="Times New Roman"/>
                <a:ea typeface="Times New Roman"/>
              </a:rPr>
              <a:t>نستنشقه</a:t>
            </a:r>
            <a:r>
              <a:rPr lang="ar-IQ" sz="2900" dirty="0" smtClean="0">
                <a:solidFill>
                  <a:srgbClr val="00B050"/>
                </a:solidFill>
                <a:latin typeface="Times New Roman"/>
                <a:ea typeface="Times New Roman"/>
              </a:rPr>
              <a:t>’</a:t>
            </a:r>
            <a:r>
              <a:rPr lang="ar-SA" sz="2900" dirty="0" smtClean="0">
                <a:solidFill>
                  <a:srgbClr val="00B050"/>
                </a:solidFill>
                <a:latin typeface="Times New Roman"/>
                <a:ea typeface="Times New Roman"/>
              </a:rPr>
              <a:t> </a:t>
            </a:r>
            <a:r>
              <a:rPr lang="ar-SA" sz="2900" dirty="0">
                <a:solidFill>
                  <a:srgbClr val="00B050"/>
                </a:solidFill>
                <a:latin typeface="Times New Roman"/>
                <a:ea typeface="Times New Roman"/>
              </a:rPr>
              <a:t>وتربة ارضنا التي نستقي منها مواردنا الغذائية و مياهنا التي نشرب منها ، ونروي </a:t>
            </a:r>
            <a:r>
              <a:rPr lang="ar-SA" sz="2900" dirty="0" err="1">
                <a:solidFill>
                  <a:srgbClr val="00B050"/>
                </a:solidFill>
                <a:latin typeface="Times New Roman"/>
                <a:ea typeface="Times New Roman"/>
              </a:rPr>
              <a:t>مزروعاتنا</a:t>
            </a:r>
            <a:r>
              <a:rPr lang="ar-SA" sz="2900" dirty="0">
                <a:solidFill>
                  <a:srgbClr val="00B050"/>
                </a:solidFill>
                <a:latin typeface="Times New Roman"/>
                <a:ea typeface="Times New Roman"/>
              </a:rPr>
              <a:t> بها </a:t>
            </a:r>
            <a:r>
              <a:rPr lang="ar-SA" sz="2900" dirty="0" smtClean="0">
                <a:solidFill>
                  <a:srgbClr val="00B050"/>
                </a:solidFill>
                <a:latin typeface="Times New Roman"/>
                <a:ea typeface="Times New Roman"/>
              </a:rPr>
              <a:t>بالإضافة </a:t>
            </a:r>
            <a:r>
              <a:rPr lang="ar-SA" sz="2900" dirty="0">
                <a:solidFill>
                  <a:srgbClr val="00B050"/>
                </a:solidFill>
                <a:latin typeface="Times New Roman"/>
                <a:ea typeface="Times New Roman"/>
              </a:rPr>
              <a:t>الى الضوضاء التي لا يجد الانسان اليوم مهربا" منها.</a:t>
            </a:r>
            <a:endParaRPr lang="en-US" sz="2900" dirty="0">
              <a:solidFill>
                <a:srgbClr val="00B050"/>
              </a:solidFill>
              <a:latin typeface="Times New Roman"/>
              <a:ea typeface="Times New Roman"/>
            </a:endParaRPr>
          </a:p>
          <a:p>
            <a:pPr algn="just" rtl="1">
              <a:lnSpc>
                <a:spcPct val="125000"/>
              </a:lnSpc>
              <a:spcAft>
                <a:spcPts val="0"/>
              </a:spcAft>
            </a:pPr>
            <a:r>
              <a:rPr lang="ar-SA" sz="2900" dirty="0">
                <a:solidFill>
                  <a:srgbClr val="00B050"/>
                </a:solidFill>
                <a:latin typeface="Times New Roman"/>
                <a:ea typeface="Times New Roman"/>
              </a:rPr>
              <a:t>ومن هنا نجد ان علم البيئة الذي كان في الماضي مجهولا" او متجاهلا" ، غدا اليوم ضمن المفردات التي يستخدمها انسان الشارع ، والعمل المطلوب فعله يتطلب تضافر الجهود جميعها للوصول الى عالم سليم ، وذلك انطلاقا" من العمل الفردي وهكذا كان مضمون شعار مؤتمر الامم </a:t>
            </a:r>
            <a:r>
              <a:rPr lang="ar-SA" sz="2900" dirty="0" smtClean="0">
                <a:solidFill>
                  <a:srgbClr val="00B050"/>
                </a:solidFill>
                <a:latin typeface="Times New Roman"/>
                <a:ea typeface="Times New Roman"/>
              </a:rPr>
              <a:t>المتحدة </a:t>
            </a:r>
            <a:r>
              <a:rPr lang="ar-SA" sz="2900" dirty="0">
                <a:solidFill>
                  <a:srgbClr val="00B050"/>
                </a:solidFill>
                <a:latin typeface="Times New Roman"/>
                <a:ea typeface="Times New Roman"/>
              </a:rPr>
              <a:t>للبيئة (</a:t>
            </a:r>
            <a:r>
              <a:rPr lang="ar-SA" sz="2900" dirty="0" err="1">
                <a:solidFill>
                  <a:srgbClr val="00B050"/>
                </a:solidFill>
                <a:latin typeface="Times New Roman"/>
                <a:ea typeface="Times New Roman"/>
              </a:rPr>
              <a:t>إستوكهولم</a:t>
            </a:r>
            <a:r>
              <a:rPr lang="ar-SA" sz="2900" dirty="0">
                <a:solidFill>
                  <a:srgbClr val="00B050"/>
                </a:solidFill>
                <a:latin typeface="Times New Roman"/>
                <a:ea typeface="Times New Roman"/>
              </a:rPr>
              <a:t> ، 1972):</a:t>
            </a:r>
            <a:endParaRPr lang="en-US" sz="2900" dirty="0">
              <a:solidFill>
                <a:srgbClr val="00B050"/>
              </a:solidFill>
              <a:latin typeface="Times New Roman"/>
              <a:ea typeface="Times New Roman"/>
            </a:endParaRPr>
          </a:p>
          <a:p>
            <a:pPr algn="just" rtl="1">
              <a:lnSpc>
                <a:spcPct val="125000"/>
              </a:lnSpc>
              <a:spcAft>
                <a:spcPts val="0"/>
              </a:spcAft>
            </a:pPr>
            <a:r>
              <a:rPr lang="ar-SA" sz="2900" dirty="0">
                <a:solidFill>
                  <a:srgbClr val="00B050"/>
                </a:solidFill>
                <a:latin typeface="Times New Roman"/>
                <a:ea typeface="Times New Roman"/>
              </a:rPr>
              <a:t>"</a:t>
            </a:r>
            <a:r>
              <a:rPr lang="en-US" sz="2900" dirty="0">
                <a:solidFill>
                  <a:srgbClr val="00B050"/>
                </a:solidFill>
                <a:latin typeface="Simplified Arabic"/>
                <a:ea typeface="Times New Roman"/>
              </a:rPr>
              <a:t>Thing Global and act local</a:t>
            </a:r>
            <a:r>
              <a:rPr lang="ar-SA" sz="2900" dirty="0">
                <a:solidFill>
                  <a:srgbClr val="00B050"/>
                </a:solidFill>
                <a:latin typeface="Times New Roman"/>
                <a:ea typeface="Times New Roman"/>
              </a:rPr>
              <a:t>" ، أي بمعنى " فكر شموليا" وأعمل محليا".</a:t>
            </a:r>
            <a:endParaRPr lang="en-US" sz="2900" dirty="0">
              <a:solidFill>
                <a:srgbClr val="00B050"/>
              </a:solidFill>
              <a:latin typeface="Times New Roman"/>
              <a:ea typeface="Times New Roman"/>
            </a:endParaRPr>
          </a:p>
          <a:p>
            <a:pPr algn="r" rtl="1"/>
            <a:endParaRPr lang="en-US" sz="2900" dirty="0">
              <a:solidFill>
                <a:srgbClr val="00B050"/>
              </a:solidFill>
            </a:endParaRPr>
          </a:p>
        </p:txBody>
      </p:sp>
    </p:spTree>
    <p:extLst>
      <p:ext uri="{BB962C8B-B14F-4D97-AF65-F5344CB8AC3E}">
        <p14:creationId xmlns:p14="http://schemas.microsoft.com/office/powerpoint/2010/main" val="3203333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743" y="222738"/>
            <a:ext cx="11354625" cy="6189785"/>
          </a:xfrm>
        </p:spPr>
        <p:txBody>
          <a:bodyPr>
            <a:normAutofit fontScale="40000" lnSpcReduction="20000"/>
          </a:bodyPr>
          <a:lstStyle/>
          <a:p>
            <a:pPr algn="just" rtl="1">
              <a:lnSpc>
                <a:spcPct val="125000"/>
              </a:lnSpc>
              <a:spcAft>
                <a:spcPts val="0"/>
              </a:spcAft>
            </a:pPr>
            <a:r>
              <a:rPr lang="ar-SA" sz="5000" b="1" u="sng" dirty="0">
                <a:latin typeface="Times New Roman"/>
                <a:ea typeface="Times New Roman"/>
                <a:cs typeface="Simplified Arabic"/>
              </a:rPr>
              <a:t>(2-1)</a:t>
            </a:r>
            <a:r>
              <a:rPr lang="ar-SA" sz="5000" b="1" u="sng" dirty="0">
                <a:latin typeface="SimplifiedArabic,Bold"/>
                <a:ea typeface="Times New Roman"/>
                <a:cs typeface="SimplifiedArabic,Bold"/>
              </a:rPr>
              <a:t> المفاهيم اللغوية والاصطلاحية للبيئة</a:t>
            </a:r>
            <a:endParaRPr lang="en-US" sz="5000" dirty="0">
              <a:latin typeface="Times New Roman"/>
              <a:ea typeface="Times New Roman"/>
              <a:cs typeface="Simplified Arabic"/>
            </a:endParaRPr>
          </a:p>
          <a:p>
            <a:pPr algn="just" rtl="1">
              <a:lnSpc>
                <a:spcPct val="125000"/>
              </a:lnSpc>
              <a:spcAft>
                <a:spcPts val="0"/>
              </a:spcAft>
            </a:pPr>
            <a:r>
              <a:rPr lang="ar-SA" sz="4000" b="1" dirty="0">
                <a:latin typeface="SimplifiedArabic,Bold"/>
                <a:ea typeface="Times New Roman"/>
                <a:cs typeface="SimplifiedArabic,Bold"/>
              </a:rPr>
              <a:t> أولاً </a:t>
            </a:r>
            <a:r>
              <a:rPr lang="en-GB" sz="4000" b="1" dirty="0">
                <a:latin typeface="Simplified Arabic"/>
                <a:ea typeface="Times New Roman"/>
                <a:cs typeface="Simplified Arabic"/>
              </a:rPr>
              <a:t>: </a:t>
            </a:r>
            <a:r>
              <a:rPr lang="ar-SA" sz="4000" b="1" dirty="0">
                <a:latin typeface="SimplifiedArabic,Bold"/>
                <a:ea typeface="Times New Roman"/>
                <a:cs typeface="SimplifiedArabic,Bold"/>
              </a:rPr>
              <a:t>المفهوم اللغوي للبيئة</a:t>
            </a:r>
            <a:r>
              <a:rPr lang="en-GB" sz="4000" b="1" dirty="0">
                <a:latin typeface="Times New Roman"/>
                <a:ea typeface="Times New Roman"/>
                <a:cs typeface="SimplifiedArabic,Bold"/>
              </a:rPr>
              <a:t>                                  </a:t>
            </a:r>
            <a:r>
              <a:rPr lang="ar-SA" sz="4000" b="1" dirty="0">
                <a:latin typeface="SimplifiedArabic,Bold"/>
                <a:ea typeface="Times New Roman"/>
                <a:cs typeface="SimplifiedArabic,Bold"/>
              </a:rPr>
              <a:t>                                          </a:t>
            </a:r>
            <a:r>
              <a:rPr lang="ar-SA" sz="4000" b="1" dirty="0">
                <a:latin typeface="Times New Roman"/>
                <a:ea typeface="Times New Roman"/>
                <a:cs typeface="Simplified Arabic"/>
              </a:rPr>
              <a:t>                     </a:t>
            </a:r>
            <a:r>
              <a:rPr lang="en-GB" sz="3600" dirty="0">
                <a:latin typeface="Simplified Arabic"/>
                <a:ea typeface="Times New Roman"/>
                <a:cs typeface="Simplified Arabic"/>
              </a:rPr>
              <a:t/>
            </a:r>
            <a:br>
              <a:rPr lang="en-GB" sz="3600" dirty="0">
                <a:latin typeface="Simplified Arabic"/>
                <a:ea typeface="Times New Roman"/>
                <a:cs typeface="Simplified Arabic"/>
              </a:rPr>
            </a:br>
            <a:r>
              <a:rPr lang="ar-SA" sz="4500" dirty="0">
                <a:solidFill>
                  <a:schemeClr val="accent5"/>
                </a:solidFill>
                <a:latin typeface="Times New Roman"/>
                <a:ea typeface="Times New Roman"/>
              </a:rPr>
              <a:t>يقصد </a:t>
            </a:r>
            <a:r>
              <a:rPr lang="ar-SA" sz="4500" b="1" dirty="0">
                <a:solidFill>
                  <a:schemeClr val="accent5"/>
                </a:solidFill>
                <a:latin typeface="Times New Roman"/>
                <a:ea typeface="Times New Roman"/>
              </a:rPr>
              <a:t>بالبيئة </a:t>
            </a:r>
            <a:r>
              <a:rPr lang="ar-SA" sz="4500" dirty="0">
                <a:solidFill>
                  <a:schemeClr val="accent5"/>
                </a:solidFill>
                <a:latin typeface="Times New Roman"/>
                <a:ea typeface="Times New Roman"/>
              </a:rPr>
              <a:t>في اللغة العربية المكان أو المنزل أو الوسط الذي يحيى فيه الكائن الحي مع غيره من الكائنات ، كما يعبر بها عن الحالة أو الهيئة التي عليها هذا الكائن وكلمة البيئة هي الاسم للفعل (بوأ) و (تبوأ) أي نزل وأقام. والتبوء: التمكن الاستقرار والبيئة </a:t>
            </a:r>
            <a:r>
              <a:rPr lang="ar-IQ" sz="4500" dirty="0">
                <a:solidFill>
                  <a:schemeClr val="accent5"/>
                </a:solidFill>
                <a:latin typeface="Times New Roman"/>
                <a:ea typeface="Times New Roman"/>
              </a:rPr>
              <a:t>هي بمعنى</a:t>
            </a:r>
            <a:r>
              <a:rPr lang="ar-IQ" sz="4500" b="1" dirty="0">
                <a:solidFill>
                  <a:schemeClr val="accent5"/>
                </a:solidFill>
                <a:latin typeface="Times New Roman"/>
                <a:ea typeface="Times New Roman"/>
              </a:rPr>
              <a:t> </a:t>
            </a:r>
            <a:r>
              <a:rPr lang="ar-SA" sz="4500" dirty="0">
                <a:solidFill>
                  <a:schemeClr val="accent5"/>
                </a:solidFill>
                <a:latin typeface="Simplified Arabic"/>
                <a:ea typeface="Times New Roman"/>
                <a:hlinkClick r:id="rId2" tooltip="المنزل"/>
              </a:rPr>
              <a:t>المنزل</a:t>
            </a:r>
            <a:r>
              <a:rPr lang="en-GB" sz="4500" dirty="0">
                <a:solidFill>
                  <a:schemeClr val="accent5"/>
                </a:solidFill>
                <a:latin typeface="Simplified Arabic"/>
                <a:ea typeface="Times New Roman"/>
              </a:rPr>
              <a:t>. </a:t>
            </a:r>
            <a:r>
              <a:rPr lang="ar-SA" sz="4500" dirty="0">
                <a:solidFill>
                  <a:schemeClr val="accent5"/>
                </a:solidFill>
                <a:latin typeface="Times New Roman"/>
                <a:ea typeface="Times New Roman"/>
              </a:rPr>
              <a:t> و</a:t>
            </a:r>
            <a:r>
              <a:rPr lang="ar-SA" sz="4500" b="1" dirty="0">
                <a:solidFill>
                  <a:schemeClr val="accent5"/>
                </a:solidFill>
                <a:latin typeface="Times New Roman"/>
                <a:ea typeface="Times New Roman"/>
              </a:rPr>
              <a:t>البيئة</a:t>
            </a:r>
            <a:r>
              <a:rPr lang="ar-SA" sz="4500" dirty="0">
                <a:solidFill>
                  <a:schemeClr val="accent5"/>
                </a:solidFill>
                <a:latin typeface="Times New Roman"/>
                <a:ea typeface="Times New Roman"/>
              </a:rPr>
              <a:t> بمعناها اللغوي الواسع تعني الموضع الذي يرجع إليه</a:t>
            </a:r>
            <a:r>
              <a:rPr lang="en-GB" sz="4500" dirty="0">
                <a:solidFill>
                  <a:schemeClr val="accent5"/>
                </a:solidFill>
                <a:latin typeface="Simplified Arabic"/>
                <a:ea typeface="Times New Roman"/>
              </a:rPr>
              <a:t> </a:t>
            </a:r>
            <a:r>
              <a:rPr lang="ar-SA" sz="4500" dirty="0">
                <a:solidFill>
                  <a:schemeClr val="accent5"/>
                </a:solidFill>
                <a:latin typeface="Simplified Arabic"/>
                <a:ea typeface="Times New Roman"/>
                <a:hlinkClick r:id="rId3" tooltip="الإنسان"/>
              </a:rPr>
              <a:t>الإنسان</a:t>
            </a:r>
            <a:r>
              <a:rPr lang="ar-SA" sz="4500" dirty="0">
                <a:solidFill>
                  <a:schemeClr val="accent5"/>
                </a:solidFill>
                <a:latin typeface="Times New Roman"/>
                <a:ea typeface="Times New Roman"/>
              </a:rPr>
              <a:t>، فيتخذ فيه منزله ومعيشته، ولعل ارتباط البيئة بالمنزل أو الدار له دلالته الواضحة حيث تعني في أحد جوانبها تعلق</a:t>
            </a:r>
            <a:r>
              <a:rPr lang="en-GB" sz="4500" dirty="0">
                <a:solidFill>
                  <a:schemeClr val="accent5"/>
                </a:solidFill>
                <a:latin typeface="Simplified Arabic"/>
                <a:ea typeface="Times New Roman"/>
              </a:rPr>
              <a:t> </a:t>
            </a:r>
            <a:r>
              <a:rPr lang="ar-SA" sz="4500" dirty="0">
                <a:solidFill>
                  <a:schemeClr val="accent5"/>
                </a:solidFill>
                <a:latin typeface="Simplified Arabic"/>
                <a:ea typeface="Times New Roman"/>
                <a:hlinkClick r:id="rId4" tooltip="قلب"/>
              </a:rPr>
              <a:t>قلب</a:t>
            </a:r>
            <a:r>
              <a:rPr lang="en-GB" sz="4500" dirty="0">
                <a:solidFill>
                  <a:schemeClr val="accent5"/>
                </a:solidFill>
                <a:latin typeface="Simplified Arabic"/>
                <a:ea typeface="Times New Roman"/>
              </a:rPr>
              <a:t> </a:t>
            </a:r>
            <a:r>
              <a:rPr lang="ar-SA" sz="4500" dirty="0">
                <a:solidFill>
                  <a:schemeClr val="accent5"/>
                </a:solidFill>
                <a:latin typeface="Times New Roman"/>
                <a:ea typeface="Times New Roman"/>
              </a:rPr>
              <a:t>المخلوق بالدار وسكنه إليها، ومن ثم يجب أن تنال البيئة بمفهومها الشامل اهتمام الفرد كما ينال بيته ومنزله اهتمامه وحرصه ، ويقال عن</a:t>
            </a:r>
            <a:r>
              <a:rPr lang="ar-SA" sz="4500" b="1" dirty="0">
                <a:solidFill>
                  <a:schemeClr val="accent5"/>
                </a:solidFill>
                <a:latin typeface="Times New Roman"/>
                <a:ea typeface="Times New Roman"/>
              </a:rPr>
              <a:t> البيئة</a:t>
            </a:r>
            <a:r>
              <a:rPr lang="ar-SA" sz="4500" dirty="0">
                <a:solidFill>
                  <a:schemeClr val="accent5"/>
                </a:solidFill>
                <a:latin typeface="Times New Roman"/>
                <a:ea typeface="Times New Roman"/>
              </a:rPr>
              <a:t> أيضاً أنها المحيط حيث تعبر عن كل ما يحيط بالفرد أو المجتمع ويؤثر فيهما ، كالبيئة الطبيعية والبيئة الثقافية والبيئة الاجتماعية.</a:t>
            </a:r>
            <a:endParaRPr lang="en-US" sz="4500" dirty="0">
              <a:solidFill>
                <a:schemeClr val="accent5"/>
              </a:solidFill>
              <a:latin typeface="Times New Roman"/>
              <a:ea typeface="Times New Roman"/>
            </a:endParaRPr>
          </a:p>
          <a:p>
            <a:pPr algn="just" rtl="1">
              <a:lnSpc>
                <a:spcPct val="125000"/>
              </a:lnSpc>
              <a:spcAft>
                <a:spcPts val="0"/>
              </a:spcAft>
            </a:pPr>
            <a:r>
              <a:rPr lang="ar-SA" sz="4500" dirty="0">
                <a:solidFill>
                  <a:schemeClr val="accent5"/>
                </a:solidFill>
                <a:latin typeface="Times New Roman"/>
                <a:ea typeface="Times New Roman"/>
              </a:rPr>
              <a:t>ويلاحظ المدبر </a:t>
            </a:r>
            <a:r>
              <a:rPr lang="ar-SA" sz="4500" b="1" dirty="0">
                <a:solidFill>
                  <a:schemeClr val="accent5"/>
                </a:solidFill>
                <a:latin typeface="Times New Roman"/>
                <a:ea typeface="Times New Roman"/>
              </a:rPr>
              <a:t>للقرآن الكريم </a:t>
            </a:r>
            <a:r>
              <a:rPr lang="ar-SA" sz="4500" dirty="0">
                <a:solidFill>
                  <a:schemeClr val="accent5"/>
                </a:solidFill>
                <a:latin typeface="Times New Roman"/>
                <a:ea typeface="Times New Roman"/>
              </a:rPr>
              <a:t>وجود الكثير من الآيات القرآنية التي جاء بها هذا المعنى اللغوي للبيئة مثل قوله تعالى</a:t>
            </a:r>
            <a:r>
              <a:rPr lang="ar-IQ" sz="4500" dirty="0">
                <a:solidFill>
                  <a:schemeClr val="accent5"/>
                </a:solidFill>
                <a:latin typeface="Times New Roman"/>
                <a:ea typeface="Times New Roman"/>
              </a:rPr>
              <a:t> من سورة يوسف </a:t>
            </a:r>
            <a:r>
              <a:rPr lang="ar-SA" sz="4500" dirty="0">
                <a:solidFill>
                  <a:schemeClr val="accent5"/>
                </a:solidFill>
                <a:latin typeface="Times New Roman"/>
                <a:ea typeface="Times New Roman"/>
              </a:rPr>
              <a:t>(</a:t>
            </a:r>
            <a:r>
              <a:rPr lang="ar-SA" sz="4500" b="1" dirty="0" err="1">
                <a:solidFill>
                  <a:schemeClr val="accent5"/>
                </a:solidFill>
                <a:latin typeface="Times New Roman"/>
                <a:ea typeface="Times New Roman"/>
              </a:rPr>
              <a:t>وَكَذَٰلِكَ</a:t>
            </a:r>
            <a:r>
              <a:rPr lang="ar-SA" sz="4500" b="1" dirty="0">
                <a:solidFill>
                  <a:schemeClr val="accent5"/>
                </a:solidFill>
                <a:latin typeface="Times New Roman"/>
                <a:ea typeface="Times New Roman"/>
              </a:rPr>
              <a:t> مَكَّنَّا لِيُوسُفَ فِي الْأَرْضِ يَتَبَوَّأُ مِنْهَا حَيْثُ يَشَاءُ ۚ نُصِيبُ بِرَحْمَتِنَا مَن نَّشَاءُ ۖ وَلَا نُضِيعُ أَجْرَ الْمُحْسِنِينَ ((56)</a:t>
            </a:r>
            <a:r>
              <a:rPr lang="ar-SA" sz="4500" dirty="0">
                <a:solidFill>
                  <a:schemeClr val="accent5"/>
                </a:solidFill>
                <a:latin typeface="Times New Roman"/>
                <a:ea typeface="Times New Roman"/>
              </a:rPr>
              <a:t>).وقوله سبحانه</a:t>
            </a:r>
            <a:r>
              <a:rPr lang="ar-IQ" sz="4500" dirty="0">
                <a:solidFill>
                  <a:schemeClr val="accent5"/>
                </a:solidFill>
                <a:latin typeface="Times New Roman"/>
                <a:ea typeface="Times New Roman"/>
              </a:rPr>
              <a:t> من سورة الاعراف </a:t>
            </a:r>
            <a:r>
              <a:rPr lang="ar-SA" sz="4500" dirty="0">
                <a:solidFill>
                  <a:schemeClr val="accent5"/>
                </a:solidFill>
                <a:latin typeface="Times New Roman"/>
                <a:ea typeface="Times New Roman"/>
              </a:rPr>
              <a:t>(</a:t>
            </a:r>
            <a:r>
              <a:rPr lang="ar-SA" sz="4500" b="1" dirty="0">
                <a:solidFill>
                  <a:schemeClr val="accent5"/>
                </a:solidFill>
                <a:latin typeface="Times New Roman"/>
                <a:ea typeface="Times New Roman"/>
              </a:rPr>
              <a:t>وَاذْكُرُوا إِذْ جَعَلَكُمْ خُلَفَاءَ مِن بَعْدِ عَادٍ وَبَوَّأَكُمْ فِي الْأَرْضِ تَتَّخِذُونَ مِن سُهُولِهَا قُصُورًا وَتَنْحِتُونَ الْجِبَالَ بُيُوتًا ۖ فَاذْكُرُوا آلَاءَ اللَّهِ وَلَا تَعْثَوْا فِي الْأَرْضِ مُفْسِدِينَ ((74</a:t>
            </a:r>
            <a:r>
              <a:rPr lang="ar-SA" sz="4500" dirty="0">
                <a:solidFill>
                  <a:schemeClr val="accent5"/>
                </a:solidFill>
                <a:latin typeface="Times New Roman"/>
                <a:ea typeface="Times New Roman"/>
              </a:rPr>
              <a:t> )) وقوله عز </a:t>
            </a:r>
            <a:r>
              <a:rPr lang="ar-IQ" sz="4500" dirty="0">
                <a:solidFill>
                  <a:schemeClr val="accent5"/>
                </a:solidFill>
                <a:latin typeface="Times New Roman"/>
                <a:ea typeface="Times New Roman"/>
              </a:rPr>
              <a:t>شأنه من سورة</a:t>
            </a:r>
            <a:r>
              <a:rPr lang="ar-SA" sz="4500" dirty="0">
                <a:solidFill>
                  <a:schemeClr val="accent5"/>
                </a:solidFill>
                <a:latin typeface="Times New Roman"/>
                <a:ea typeface="Times New Roman"/>
              </a:rPr>
              <a:t> يونس(</a:t>
            </a:r>
            <a:r>
              <a:rPr lang="ar-SA" sz="4500" b="1" dirty="0">
                <a:solidFill>
                  <a:schemeClr val="accent5"/>
                </a:solidFill>
                <a:latin typeface="Times New Roman"/>
                <a:ea typeface="Times New Roman"/>
              </a:rPr>
              <a:t>وَأَوْحَيْنَا </a:t>
            </a:r>
            <a:r>
              <a:rPr lang="ar-SA" sz="4500" b="1" dirty="0" err="1">
                <a:solidFill>
                  <a:schemeClr val="accent5"/>
                </a:solidFill>
                <a:latin typeface="Times New Roman"/>
                <a:ea typeface="Times New Roman"/>
              </a:rPr>
              <a:t>إِلَىٰ</a:t>
            </a:r>
            <a:r>
              <a:rPr lang="ar-SA" sz="4500" b="1" dirty="0">
                <a:solidFill>
                  <a:schemeClr val="accent5"/>
                </a:solidFill>
                <a:latin typeface="Times New Roman"/>
                <a:ea typeface="Times New Roman"/>
              </a:rPr>
              <a:t> </a:t>
            </a:r>
            <a:r>
              <a:rPr lang="ar-SA" sz="4500" b="1" dirty="0" err="1">
                <a:solidFill>
                  <a:schemeClr val="accent5"/>
                </a:solidFill>
                <a:latin typeface="Times New Roman"/>
                <a:ea typeface="Times New Roman"/>
              </a:rPr>
              <a:t>مُوسَىٰ</a:t>
            </a:r>
            <a:r>
              <a:rPr lang="ar-SA" sz="4500" b="1" dirty="0">
                <a:solidFill>
                  <a:schemeClr val="accent5"/>
                </a:solidFill>
                <a:latin typeface="Times New Roman"/>
                <a:ea typeface="Times New Roman"/>
              </a:rPr>
              <a:t> وَأَخِيهِ أَن تَبَوَّآ لِقَوْمِكُمَا بِمِصْرَ بُيُوتًا وَاجْعَلُوا بُيُوتَكُمْ قِبْلَةً وَأَقِيمُوا الصَّلَاةَ ۗ وَبَشِّرِ الْمُؤْمِنِينَ (87</a:t>
            </a:r>
            <a:r>
              <a:rPr lang="ar-SA" sz="4500" dirty="0">
                <a:solidFill>
                  <a:schemeClr val="accent5"/>
                </a:solidFill>
                <a:latin typeface="Times New Roman"/>
                <a:ea typeface="Times New Roman"/>
              </a:rPr>
              <a:t>)).</a:t>
            </a:r>
            <a:endParaRPr lang="en-US" sz="4500" dirty="0">
              <a:solidFill>
                <a:schemeClr val="accent5"/>
              </a:solidFill>
              <a:latin typeface="Times New Roman"/>
              <a:ea typeface="Times New Roman"/>
            </a:endParaRPr>
          </a:p>
          <a:p>
            <a:pPr algn="just" rtl="1">
              <a:lnSpc>
                <a:spcPct val="125000"/>
              </a:lnSpc>
              <a:spcAft>
                <a:spcPts val="0"/>
              </a:spcAft>
            </a:pPr>
            <a:r>
              <a:rPr lang="ar-SA" sz="4500" dirty="0">
                <a:solidFill>
                  <a:schemeClr val="accent5"/>
                </a:solidFill>
                <a:latin typeface="Times New Roman"/>
                <a:ea typeface="Times New Roman"/>
              </a:rPr>
              <a:t>وورد المعنى اللغوي للبيئة في </a:t>
            </a:r>
            <a:r>
              <a:rPr lang="ar-SA" sz="4500" b="1" dirty="0">
                <a:solidFill>
                  <a:schemeClr val="accent5"/>
                </a:solidFill>
                <a:latin typeface="Times New Roman"/>
                <a:ea typeface="Times New Roman"/>
              </a:rPr>
              <a:t>السنة النبوية المطهرة </a:t>
            </a:r>
            <a:r>
              <a:rPr lang="ar-SA" sz="4500" dirty="0">
                <a:solidFill>
                  <a:schemeClr val="accent5"/>
                </a:solidFill>
                <a:latin typeface="Times New Roman"/>
                <a:ea typeface="Times New Roman"/>
              </a:rPr>
              <a:t>وذلك في الحديث الشريف الذي رواه مسلم </a:t>
            </a:r>
            <a:r>
              <a:rPr lang="en-GB" sz="4500" dirty="0">
                <a:solidFill>
                  <a:schemeClr val="accent5"/>
                </a:solidFill>
                <a:latin typeface="Simplified Arabic"/>
                <a:ea typeface="Times New Roman"/>
              </a:rPr>
              <a:t> </a:t>
            </a:r>
            <a:r>
              <a:rPr lang="ar-SA" sz="4500" dirty="0">
                <a:solidFill>
                  <a:schemeClr val="accent5"/>
                </a:solidFill>
                <a:latin typeface="Times New Roman"/>
                <a:ea typeface="Times New Roman"/>
              </a:rPr>
              <a:t>و البخاري و الترمذي و أبي داوود و ابن ماجة و أحمد أن رسول الله صلى الله عليه وعلى ال بيته وسلم قال( </a:t>
            </a:r>
            <a:r>
              <a:rPr lang="ar-SA" sz="4500" b="1" dirty="0">
                <a:solidFill>
                  <a:schemeClr val="accent5"/>
                </a:solidFill>
                <a:latin typeface="Times New Roman"/>
                <a:ea typeface="Times New Roman"/>
              </a:rPr>
              <a:t>مَنْ كَذَبَ عَلَيَّ مُتَعَمِّدًا فَلْيَتَبَوَّأْ مَقْعَدَهُ مِنَ النَّارِ</a:t>
            </a:r>
            <a:r>
              <a:rPr lang="en-GB" sz="4500" dirty="0">
                <a:solidFill>
                  <a:schemeClr val="accent5"/>
                </a:solidFill>
                <a:latin typeface="Simplified Arabic"/>
                <a:ea typeface="Times New Roman"/>
              </a:rPr>
              <a:t>  </a:t>
            </a:r>
            <a:r>
              <a:rPr lang="ar-SA" sz="4500" dirty="0">
                <a:solidFill>
                  <a:schemeClr val="accent5"/>
                </a:solidFill>
                <a:latin typeface="Times New Roman"/>
                <a:ea typeface="Times New Roman"/>
              </a:rPr>
              <a:t>" أي ينزل منزله من النار").</a:t>
            </a:r>
            <a:endParaRPr lang="en-US" sz="4500" dirty="0">
              <a:solidFill>
                <a:schemeClr val="accent5"/>
              </a:solidFill>
              <a:latin typeface="Times New Roman"/>
              <a:ea typeface="Times New Roman"/>
            </a:endParaRPr>
          </a:p>
          <a:p>
            <a:pPr algn="just" rtl="1">
              <a:spcBef>
                <a:spcPts val="500"/>
              </a:spcBef>
              <a:spcAft>
                <a:spcPts val="500"/>
              </a:spcAft>
            </a:pPr>
            <a:r>
              <a:rPr lang="ar-SA" sz="4500" dirty="0">
                <a:solidFill>
                  <a:schemeClr val="accent5"/>
                </a:solidFill>
                <a:latin typeface="Times New Roman"/>
                <a:ea typeface="Times New Roman"/>
              </a:rPr>
              <a:t>أما في اللغة الإنجليزية فكلمة البيئة (</a:t>
            </a:r>
            <a:r>
              <a:rPr lang="en-GB" sz="4500" dirty="0">
                <a:solidFill>
                  <a:schemeClr val="accent5"/>
                </a:solidFill>
                <a:latin typeface="Simplified Arabic"/>
                <a:ea typeface="Times New Roman"/>
              </a:rPr>
              <a:t> Environment</a:t>
            </a:r>
            <a:r>
              <a:rPr lang="ar-SA" sz="4500" dirty="0">
                <a:solidFill>
                  <a:schemeClr val="accent5"/>
                </a:solidFill>
                <a:latin typeface="Times New Roman"/>
                <a:ea typeface="Times New Roman"/>
              </a:rPr>
              <a:t>) تستخدم للدلالة على كل الأشياء والظروف المحيطة المؤثرة على النمو وتطور الحياة ، كما تستخدم للتعبير عن حالة الهواء والماء والأرض والنبات والحيوان والظروف الطبيعية المحيطة بالإنسان.</a:t>
            </a:r>
            <a:endParaRPr lang="en-US" sz="4500" dirty="0">
              <a:solidFill>
                <a:schemeClr val="accent5"/>
              </a:solidFill>
              <a:latin typeface="Times New Roman"/>
              <a:ea typeface="Times New Roman"/>
            </a:endParaRPr>
          </a:p>
          <a:p>
            <a:pPr algn="just" rtl="1">
              <a:spcBef>
                <a:spcPts val="500"/>
              </a:spcBef>
              <a:spcAft>
                <a:spcPts val="500"/>
              </a:spcAft>
            </a:pPr>
            <a:r>
              <a:rPr lang="ar-SA" sz="4500" dirty="0">
                <a:solidFill>
                  <a:schemeClr val="accent5"/>
                </a:solidFill>
                <a:latin typeface="Times New Roman"/>
                <a:ea typeface="Times New Roman"/>
              </a:rPr>
              <a:t>كما يعني أيضا مصطلح (</a:t>
            </a:r>
            <a:r>
              <a:rPr lang="en-GB" sz="4500" dirty="0">
                <a:solidFill>
                  <a:schemeClr val="accent5"/>
                </a:solidFill>
                <a:latin typeface="Simplified Arabic"/>
                <a:ea typeface="Times New Roman"/>
              </a:rPr>
              <a:t> Environment</a:t>
            </a:r>
            <a:r>
              <a:rPr lang="ar-SA" sz="4500" dirty="0">
                <a:solidFill>
                  <a:schemeClr val="accent5"/>
                </a:solidFill>
                <a:latin typeface="Times New Roman"/>
                <a:ea typeface="Times New Roman"/>
              </a:rPr>
              <a:t>) المكان الذي يحيط بالإنسان ويؤثر على مشاعره وأخلاقه وأفكاره.</a:t>
            </a:r>
            <a:endParaRPr lang="en-US" sz="4500" dirty="0">
              <a:solidFill>
                <a:schemeClr val="accent5"/>
              </a:solidFill>
              <a:latin typeface="Times New Roman"/>
              <a:ea typeface="Times New Roman"/>
            </a:endParaRPr>
          </a:p>
          <a:p>
            <a:pPr algn="just" rtl="1">
              <a:spcBef>
                <a:spcPts val="500"/>
              </a:spcBef>
              <a:spcAft>
                <a:spcPts val="500"/>
              </a:spcAft>
            </a:pPr>
            <a:r>
              <a:rPr lang="ar-SA" sz="4500" dirty="0">
                <a:solidFill>
                  <a:schemeClr val="accent5"/>
                </a:solidFill>
                <a:latin typeface="Times New Roman"/>
                <a:ea typeface="Times New Roman"/>
              </a:rPr>
              <a:t>أما في اللغة الفرنسية (</a:t>
            </a:r>
            <a:r>
              <a:rPr lang="en-GB" sz="4500" dirty="0" err="1">
                <a:solidFill>
                  <a:schemeClr val="accent5"/>
                </a:solidFill>
                <a:latin typeface="Simplified Arabic"/>
                <a:ea typeface="Times New Roman"/>
              </a:rPr>
              <a:t>Environnement</a:t>
            </a:r>
            <a:r>
              <a:rPr lang="ar-SA" sz="4500" dirty="0">
                <a:solidFill>
                  <a:schemeClr val="accent5"/>
                </a:solidFill>
                <a:latin typeface="Times New Roman"/>
                <a:ea typeface="Times New Roman"/>
              </a:rPr>
              <a:t>) فكلمة البيئة تعد من المصطلحات الحديثة</a:t>
            </a:r>
            <a:r>
              <a:rPr lang="en-GB" sz="4500" dirty="0">
                <a:solidFill>
                  <a:schemeClr val="accent5"/>
                </a:solidFill>
                <a:latin typeface="Simplified Arabic"/>
                <a:ea typeface="Times New Roman"/>
              </a:rPr>
              <a:t>  </a:t>
            </a:r>
            <a:r>
              <a:rPr lang="ar-SA" sz="4500" dirty="0">
                <a:solidFill>
                  <a:schemeClr val="accent5"/>
                </a:solidFill>
                <a:latin typeface="Times New Roman"/>
                <a:ea typeface="Times New Roman"/>
              </a:rPr>
              <a:t>وهي تستخدم للدلالة على الظروف الطبيعية والثقافية والاجتماعية التي تؤثر على الكائنات الحية والأنشطة الإنسانية ، كما تعني كافة العناصر الطبيعية  والصناعية التي تشكل حياة الإنسان.</a:t>
            </a:r>
            <a:endParaRPr lang="en-US" sz="4500" dirty="0">
              <a:solidFill>
                <a:schemeClr val="accent5"/>
              </a:solidFill>
              <a:latin typeface="Times New Roman"/>
              <a:ea typeface="Times New Roman"/>
            </a:endParaRPr>
          </a:p>
          <a:p>
            <a:pPr marL="0" indent="0" algn="r" rtl="1">
              <a:buNone/>
            </a:pPr>
            <a:endParaRPr lang="en-US" sz="4500" dirty="0">
              <a:solidFill>
                <a:schemeClr val="accent5"/>
              </a:solidFill>
            </a:endParaRPr>
          </a:p>
        </p:txBody>
      </p:sp>
    </p:spTree>
    <p:extLst>
      <p:ext uri="{BB962C8B-B14F-4D97-AF65-F5344CB8AC3E}">
        <p14:creationId xmlns:p14="http://schemas.microsoft.com/office/powerpoint/2010/main" val="17962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7" name="Rectangle 3"/>
          <p:cNvSpPr>
            <a:spLocks noGrp="1" noChangeArrowheads="1"/>
          </p:cNvSpPr>
          <p:nvPr>
            <p:ph type="title"/>
          </p:nvPr>
        </p:nvSpPr>
        <p:spPr>
          <a:xfrm>
            <a:off x="1524000" y="246185"/>
            <a:ext cx="9144000" cy="6611815"/>
          </a:xfrm>
        </p:spPr>
        <p:txBody>
          <a:bodyPr>
            <a:noAutofit/>
          </a:bodyPr>
          <a:lstStyle/>
          <a:p>
            <a:pPr algn="just" rtl="1">
              <a:spcBef>
                <a:spcPts val="500"/>
              </a:spcBef>
              <a:spcAft>
                <a:spcPts val="500"/>
              </a:spcAft>
            </a:pPr>
            <a:r>
              <a:rPr lang="en-US" sz="2400" b="1" dirty="0" smtClean="0">
                <a:solidFill>
                  <a:schemeClr val="accent5"/>
                </a:solidFill>
                <a:latin typeface="Times New Roman"/>
                <a:ea typeface="Times New Roman"/>
                <a:cs typeface="Simplified Arabic"/>
              </a:rPr>
              <a:t/>
            </a:r>
            <a:br>
              <a:rPr lang="en-US" sz="2400" b="1" dirty="0" smtClean="0">
                <a:solidFill>
                  <a:schemeClr val="accent5"/>
                </a:solidFill>
                <a:latin typeface="Times New Roman"/>
                <a:ea typeface="Times New Roman"/>
                <a:cs typeface="Simplified Arabic"/>
              </a:rPr>
            </a:br>
            <a:r>
              <a:rPr lang="ar-IQ" sz="2400" b="1" dirty="0" smtClean="0">
                <a:solidFill>
                  <a:schemeClr val="accent5"/>
                </a:solidFill>
                <a:latin typeface="Times New Roman"/>
                <a:ea typeface="Times New Roman"/>
                <a:cs typeface="Simplified Arabic"/>
              </a:rPr>
              <a:t/>
            </a:r>
            <a:br>
              <a:rPr lang="ar-IQ" sz="2400" b="1" dirty="0" smtClean="0">
                <a:solidFill>
                  <a:schemeClr val="accent5"/>
                </a:solidFill>
                <a:latin typeface="Times New Roman"/>
                <a:ea typeface="Times New Roman"/>
                <a:cs typeface="Simplified Arabic"/>
              </a:rPr>
            </a:br>
            <a:r>
              <a:rPr lang="ar-SA" sz="2400" b="1" u="sng" dirty="0" smtClean="0">
                <a:solidFill>
                  <a:schemeClr val="accent5"/>
                </a:solidFill>
                <a:latin typeface="Times New Roman"/>
                <a:ea typeface="Times New Roman"/>
                <a:cs typeface="Simplified Arabic"/>
              </a:rPr>
              <a:t>ثانياً</a:t>
            </a:r>
            <a:r>
              <a:rPr lang="en-GB" sz="2400" b="1" u="sng" dirty="0" smtClean="0">
                <a:solidFill>
                  <a:schemeClr val="accent5"/>
                </a:solidFill>
                <a:latin typeface="Simplified Arabic"/>
                <a:ea typeface="Times New Roman"/>
                <a:cs typeface="Traditional Arabic"/>
              </a:rPr>
              <a:t> </a:t>
            </a:r>
            <a:r>
              <a:rPr lang="en-GB" sz="2400" b="1" u="sng" dirty="0">
                <a:solidFill>
                  <a:schemeClr val="accent5"/>
                </a:solidFill>
                <a:latin typeface="Simplified Arabic"/>
                <a:ea typeface="Times New Roman"/>
                <a:cs typeface="Traditional Arabic"/>
              </a:rPr>
              <a:t>: </a:t>
            </a:r>
            <a:r>
              <a:rPr lang="ar-SA" sz="2400" b="1" u="sng" dirty="0">
                <a:solidFill>
                  <a:schemeClr val="accent5"/>
                </a:solidFill>
                <a:latin typeface="Times New Roman"/>
                <a:ea typeface="Times New Roman"/>
                <a:cs typeface="Simplified Arabic"/>
              </a:rPr>
              <a:t>المفهوم الاصطلاحي </a:t>
            </a:r>
            <a:r>
              <a:rPr lang="ar-SA" sz="2400" b="1" u="sng" dirty="0" smtClean="0">
                <a:solidFill>
                  <a:schemeClr val="accent5"/>
                </a:solidFill>
                <a:latin typeface="Times New Roman"/>
                <a:ea typeface="Times New Roman"/>
                <a:cs typeface="Simplified Arabic"/>
              </a:rPr>
              <a:t>للبيئة</a:t>
            </a:r>
            <a:r>
              <a:rPr lang="en-US" sz="2400" b="1" dirty="0" smtClean="0">
                <a:solidFill>
                  <a:schemeClr val="accent5"/>
                </a:solidFill>
                <a:latin typeface="Times New Roman"/>
                <a:ea typeface="Times New Roman"/>
                <a:cs typeface="Simplified Arabic"/>
              </a:rPr>
              <a:t>                                                                                                                                                            </a:t>
            </a:r>
            <a:r>
              <a:rPr lang="en-US" sz="2400" dirty="0">
                <a:solidFill>
                  <a:schemeClr val="accent5"/>
                </a:solidFill>
                <a:latin typeface="Times New Roman"/>
                <a:ea typeface="Times New Roman"/>
                <a:cs typeface="Traditional Arabic"/>
              </a:rPr>
              <a:t/>
            </a:r>
            <a:br>
              <a:rPr lang="en-US" sz="2400" dirty="0">
                <a:solidFill>
                  <a:schemeClr val="accent5"/>
                </a:solidFill>
                <a:latin typeface="Times New Roman"/>
                <a:ea typeface="Times New Roman"/>
                <a:cs typeface="Traditional Arabic"/>
              </a:rPr>
            </a:br>
            <a:r>
              <a:rPr lang="ar-SA" sz="2400" dirty="0">
                <a:solidFill>
                  <a:schemeClr val="accent5"/>
                </a:solidFill>
                <a:latin typeface="Times New Roman"/>
                <a:ea typeface="Times New Roman"/>
                <a:cs typeface="Simplified Arabic"/>
              </a:rPr>
              <a:t>تباين الباحثون والمتخصصون فيما بينهم في وضع تعريف محدد ومفهوم يتفق عليه الجميع لاصطلاح البيئة ، وقد تعددت التعريفات في هذا الشأن  ، حيث يرى البعض أن البيئة هي</a:t>
            </a:r>
            <a:r>
              <a:rPr lang="en-GB" sz="2400" dirty="0">
                <a:solidFill>
                  <a:schemeClr val="accent5"/>
                </a:solidFill>
                <a:latin typeface="Simplified Arabic"/>
                <a:ea typeface="Times New Roman"/>
                <a:cs typeface="Traditional Arabic"/>
              </a:rPr>
              <a:t> : </a:t>
            </a:r>
            <a:r>
              <a:rPr lang="ar-SA" sz="2400" dirty="0">
                <a:solidFill>
                  <a:schemeClr val="accent5"/>
                </a:solidFill>
                <a:latin typeface="Times New Roman"/>
                <a:ea typeface="Times New Roman"/>
                <a:cs typeface="Simplified Arabic"/>
              </a:rPr>
              <a:t>المحيط المادي الذي يعيش فيه الإنسان بما يشمل من ماء وهواء وفضاء وتربة وكائنات حية ومنشآت شيدها لإشباع حاجاته</a:t>
            </a:r>
            <a:r>
              <a:rPr lang="ar-SA" sz="2400" dirty="0" smtClean="0">
                <a:solidFill>
                  <a:schemeClr val="accent5"/>
                </a:solidFill>
                <a:latin typeface="Times New Roman"/>
                <a:ea typeface="Times New Roman"/>
                <a:cs typeface="Simplified Arabic"/>
              </a:rPr>
              <a:t>.</a:t>
            </a:r>
            <a:r>
              <a:rPr lang="en-US" sz="2400" dirty="0" smtClean="0">
                <a:solidFill>
                  <a:schemeClr val="accent5"/>
                </a:solidFill>
                <a:latin typeface="Times New Roman"/>
                <a:ea typeface="Times New Roman"/>
                <a:cs typeface="Simplified Arabic"/>
              </a:rPr>
              <a:t>                                                                                                                              </a:t>
            </a:r>
            <a:r>
              <a:rPr lang="en-US" sz="2400" dirty="0" smtClean="0">
                <a:solidFill>
                  <a:schemeClr val="accent5"/>
                </a:solidFill>
                <a:latin typeface="Times New Roman"/>
                <a:ea typeface="Times New Roman"/>
                <a:cs typeface="Traditional Arabic"/>
              </a:rPr>
              <a:t/>
            </a:r>
            <a:br>
              <a:rPr lang="en-US" sz="2400" dirty="0" smtClean="0">
                <a:solidFill>
                  <a:schemeClr val="accent5"/>
                </a:solidFill>
                <a:latin typeface="Times New Roman"/>
                <a:ea typeface="Times New Roman"/>
                <a:cs typeface="Traditional Arabic"/>
              </a:rPr>
            </a:br>
            <a:r>
              <a:rPr lang="ar-SA" sz="2400" dirty="0" smtClean="0">
                <a:solidFill>
                  <a:schemeClr val="accent5"/>
                </a:solidFill>
                <a:latin typeface="Times New Roman"/>
                <a:ea typeface="Times New Roman"/>
                <a:cs typeface="Simplified Arabic"/>
              </a:rPr>
              <a:t>وفي </a:t>
            </a:r>
            <a:r>
              <a:rPr lang="ar-SA" sz="2400" dirty="0">
                <a:solidFill>
                  <a:schemeClr val="accent5"/>
                </a:solidFill>
                <a:latin typeface="Times New Roman"/>
                <a:ea typeface="Times New Roman"/>
                <a:cs typeface="Simplified Arabic"/>
              </a:rPr>
              <a:t>علم البيئة</a:t>
            </a:r>
            <a:r>
              <a:rPr lang="en-GB" sz="2400" dirty="0">
                <a:solidFill>
                  <a:schemeClr val="accent5"/>
                </a:solidFill>
                <a:latin typeface="Simplified Arabic"/>
                <a:ea typeface="Times New Roman"/>
                <a:cs typeface="Traditional Arabic"/>
              </a:rPr>
              <a:t>(Ecology)</a:t>
            </a:r>
            <a:r>
              <a:rPr lang="ar-SA" sz="2400" dirty="0">
                <a:solidFill>
                  <a:schemeClr val="accent5"/>
                </a:solidFill>
                <a:latin typeface="Times New Roman"/>
                <a:ea typeface="Times New Roman"/>
                <a:cs typeface="Simplified Arabic"/>
              </a:rPr>
              <a:t>الحديث تُعرف بأنها</a:t>
            </a:r>
            <a:r>
              <a:rPr lang="en-GB" sz="2400" dirty="0">
                <a:solidFill>
                  <a:schemeClr val="accent5"/>
                </a:solidFill>
                <a:latin typeface="Simplified Arabic"/>
                <a:ea typeface="Times New Roman"/>
                <a:cs typeface="Traditional Arabic"/>
              </a:rPr>
              <a:t> : </a:t>
            </a:r>
            <a:r>
              <a:rPr lang="ar-SA" sz="2400" dirty="0">
                <a:solidFill>
                  <a:schemeClr val="accent5"/>
                </a:solidFill>
                <a:latin typeface="Times New Roman"/>
                <a:ea typeface="Times New Roman"/>
                <a:cs typeface="Simplified Arabic"/>
              </a:rPr>
              <a:t>الوسط أو المجال المكاني الذي يعيش فيه الإنسان ، بما يتضمنه من ظواهر طبيعية وبشرية يتأثر بها ويؤثر فيها.</a:t>
            </a:r>
            <a:r>
              <a:rPr lang="en-US" sz="2400" dirty="0">
                <a:solidFill>
                  <a:schemeClr val="accent5"/>
                </a:solidFill>
                <a:latin typeface="Times New Roman"/>
                <a:ea typeface="Times New Roman"/>
                <a:cs typeface="Traditional Arabic"/>
              </a:rPr>
              <a:t/>
            </a:r>
            <a:br>
              <a:rPr lang="en-US" sz="2400" dirty="0">
                <a:solidFill>
                  <a:schemeClr val="accent5"/>
                </a:solidFill>
                <a:latin typeface="Times New Roman"/>
                <a:ea typeface="Times New Roman"/>
                <a:cs typeface="Traditional Arabic"/>
              </a:rPr>
            </a:br>
            <a:r>
              <a:rPr lang="ar-SA" sz="2400" dirty="0">
                <a:solidFill>
                  <a:schemeClr val="accent5"/>
                </a:solidFill>
                <a:latin typeface="Times New Roman"/>
                <a:ea typeface="Times New Roman"/>
                <a:cs typeface="Simplified Arabic"/>
              </a:rPr>
              <a:t>أما المتخصصون في علوم الطبيعة فقد وضعوا مصطلح علمي لمفهوم البيئة بأنها مجموع الظروف والعوامل الخارجية التي تعيش فيها الكائنات الحية وتؤثر في العمليات الحيوية التي تقوم بها</a:t>
            </a:r>
            <a:r>
              <a:rPr lang="ar-SA" sz="2400" dirty="0" smtClean="0">
                <a:solidFill>
                  <a:schemeClr val="accent5"/>
                </a:solidFill>
                <a:latin typeface="Times New Roman"/>
                <a:ea typeface="Times New Roman"/>
                <a:cs typeface="Simplified Arabic"/>
              </a:rPr>
              <a:t>.</a:t>
            </a:r>
            <a:r>
              <a:rPr lang="en-US" sz="2400" dirty="0" smtClean="0">
                <a:solidFill>
                  <a:schemeClr val="accent5"/>
                </a:solidFill>
                <a:latin typeface="Times New Roman"/>
                <a:ea typeface="Times New Roman"/>
                <a:cs typeface="Simplified Arabic"/>
              </a:rPr>
              <a:t>                        </a:t>
            </a:r>
            <a:r>
              <a:rPr lang="en-US" sz="2400" dirty="0">
                <a:solidFill>
                  <a:schemeClr val="accent5"/>
                </a:solidFill>
                <a:latin typeface="Times New Roman"/>
                <a:ea typeface="Times New Roman"/>
                <a:cs typeface="Traditional Arabic"/>
              </a:rPr>
              <a:t/>
            </a:r>
            <a:br>
              <a:rPr lang="en-US" sz="2400" dirty="0">
                <a:solidFill>
                  <a:schemeClr val="accent5"/>
                </a:solidFill>
                <a:latin typeface="Times New Roman"/>
                <a:ea typeface="Times New Roman"/>
                <a:cs typeface="Traditional Arabic"/>
              </a:rPr>
            </a:br>
            <a:r>
              <a:rPr lang="ar-SA" sz="2400" dirty="0">
                <a:solidFill>
                  <a:schemeClr val="accent5"/>
                </a:solidFill>
                <a:latin typeface="Times New Roman"/>
                <a:ea typeface="Times New Roman"/>
                <a:cs typeface="Simplified Arabic"/>
              </a:rPr>
              <a:t>ويرى آخرون أن مصطلح البيئة بمفهومها العام يقصد به</a:t>
            </a:r>
            <a:r>
              <a:rPr lang="en-GB" sz="2400" dirty="0">
                <a:solidFill>
                  <a:schemeClr val="accent5"/>
                </a:solidFill>
                <a:latin typeface="Simplified Arabic"/>
                <a:ea typeface="Times New Roman"/>
                <a:cs typeface="Traditional Arabic"/>
              </a:rPr>
              <a:t> : </a:t>
            </a:r>
            <a:r>
              <a:rPr lang="ar-SA" sz="2400" dirty="0">
                <a:solidFill>
                  <a:schemeClr val="accent5"/>
                </a:solidFill>
                <a:latin typeface="Times New Roman"/>
                <a:ea typeface="Times New Roman"/>
                <a:cs typeface="Simplified Arabic"/>
              </a:rPr>
              <a:t>الوسط أو المجال المكاني الذي يعيش فيه الإنسان يتأثر به ويؤثر فيه ، بكل ما يشمله هذا المجال المكاني من عناصر </a:t>
            </a:r>
            <a:r>
              <a:rPr lang="ar-SA" sz="2400" dirty="0" smtClean="0">
                <a:solidFill>
                  <a:schemeClr val="accent5"/>
                </a:solidFill>
                <a:latin typeface="Times New Roman"/>
                <a:ea typeface="Times New Roman"/>
                <a:cs typeface="Simplified Arabic"/>
              </a:rPr>
              <a:t>حية</a:t>
            </a:r>
            <a:r>
              <a:rPr lang="ar-IQ" sz="2400" dirty="0" smtClean="0">
                <a:solidFill>
                  <a:schemeClr val="accent5"/>
                </a:solidFill>
                <a:latin typeface="Times New Roman"/>
                <a:ea typeface="Times New Roman"/>
                <a:cs typeface="Simplified Arabic"/>
              </a:rPr>
              <a:t>   </a:t>
            </a:r>
            <a:r>
              <a:rPr lang="ar-SA" sz="2400" dirty="0" smtClean="0">
                <a:solidFill>
                  <a:schemeClr val="accent5"/>
                </a:solidFill>
                <a:latin typeface="Times New Roman"/>
                <a:ea typeface="Times New Roman"/>
                <a:cs typeface="Simplified Arabic"/>
              </a:rPr>
              <a:t>( </a:t>
            </a:r>
            <a:r>
              <a:rPr lang="ar-SA" sz="2400" dirty="0">
                <a:solidFill>
                  <a:schemeClr val="accent5"/>
                </a:solidFill>
                <a:latin typeface="Times New Roman"/>
                <a:ea typeface="Times New Roman"/>
                <a:cs typeface="Simplified Arabic"/>
              </a:rPr>
              <a:t>الاحياء كلها من نباتات وحيوانات وانسان) ومن عناصر غير حية( سواء كانت طبيعية كالصخور وما تضمه من معادن ومصادر طاقة وتربة وموارد مياه ، وعناصر مناخية من حرارة وضغط ورياح وأمطار ونباتات طبيعية وحيوانات بحرية النشأة برية ومائية ، أو معطيات بشرية أسهم الإنسان في وجودها من عمران وطرق نقل ومواصلات ومزارع ومصانع وسدود وما غير ذلك</a:t>
            </a:r>
            <a:r>
              <a:rPr lang="ar-SA" sz="2400" dirty="0" smtClean="0">
                <a:solidFill>
                  <a:schemeClr val="accent5"/>
                </a:solidFill>
                <a:latin typeface="Times New Roman"/>
                <a:ea typeface="Times New Roman"/>
                <a:cs typeface="Simplified Arabic"/>
              </a:rPr>
              <a:t>).</a:t>
            </a:r>
            <a:r>
              <a:rPr lang="en-US" sz="2400" dirty="0" smtClean="0">
                <a:solidFill>
                  <a:schemeClr val="accent5"/>
                </a:solidFill>
                <a:latin typeface="Times New Roman"/>
                <a:ea typeface="Times New Roman"/>
                <a:cs typeface="Simplified Arabic"/>
              </a:rPr>
              <a:t>                                       </a:t>
            </a:r>
            <a:r>
              <a:rPr lang="en-US" sz="2400" dirty="0">
                <a:solidFill>
                  <a:schemeClr val="accent5"/>
                </a:solidFill>
                <a:latin typeface="Times New Roman"/>
                <a:ea typeface="Times New Roman"/>
                <a:cs typeface="Traditional Arabic"/>
              </a:rPr>
              <a:t/>
            </a:r>
            <a:br>
              <a:rPr lang="en-US" sz="2400" dirty="0">
                <a:solidFill>
                  <a:schemeClr val="accent5"/>
                </a:solidFill>
                <a:latin typeface="Times New Roman"/>
                <a:ea typeface="Times New Roman"/>
                <a:cs typeface="Traditional Arabic"/>
              </a:rPr>
            </a:br>
            <a:r>
              <a:rPr lang="ar-SA" sz="2400" dirty="0" smtClean="0">
                <a:solidFill>
                  <a:schemeClr val="accent5"/>
                </a:solidFill>
              </a:rPr>
              <a:t> </a:t>
            </a:r>
            <a:r>
              <a:rPr lang="en-US" sz="2400" dirty="0">
                <a:solidFill>
                  <a:schemeClr val="accent5"/>
                </a:solidFill>
              </a:rPr>
              <a:t/>
            </a:r>
            <a:br>
              <a:rPr lang="en-US" sz="2400" dirty="0">
                <a:solidFill>
                  <a:schemeClr val="accent5"/>
                </a:solidFill>
              </a:rPr>
            </a:br>
            <a:r>
              <a:rPr lang="ar-SA" sz="2400" b="1" dirty="0">
                <a:solidFill>
                  <a:schemeClr val="accent5"/>
                </a:solidFill>
                <a:cs typeface="Times New Roman" pitchFamily="18" charset="0"/>
              </a:rPr>
              <a:t/>
            </a:r>
            <a:br>
              <a:rPr lang="ar-SA" sz="2400" b="1" dirty="0">
                <a:solidFill>
                  <a:schemeClr val="accent5"/>
                </a:solidFill>
                <a:cs typeface="Times New Roman" pitchFamily="18" charset="0"/>
              </a:rPr>
            </a:br>
            <a:endParaRPr lang="en-US" sz="2400" b="1" dirty="0">
              <a:solidFill>
                <a:schemeClr val="accent5"/>
              </a:solidFill>
              <a:cs typeface="Times New Roman" pitchFamily="18" charset="0"/>
            </a:endParaRPr>
          </a:p>
        </p:txBody>
      </p:sp>
    </p:spTree>
    <p:extLst>
      <p:ext uri="{BB962C8B-B14F-4D97-AF65-F5344CB8AC3E}">
        <p14:creationId xmlns:p14="http://schemas.microsoft.com/office/powerpoint/2010/main" val="3069387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646" y="515815"/>
            <a:ext cx="11336216" cy="6072554"/>
          </a:xfrm>
        </p:spPr>
        <p:txBody>
          <a:bodyPr>
            <a:normAutofit fontScale="70000" lnSpcReduction="20000"/>
          </a:bodyPr>
          <a:lstStyle/>
          <a:p>
            <a:pPr algn="just" rtl="1">
              <a:lnSpc>
                <a:spcPct val="125000"/>
              </a:lnSpc>
              <a:spcBef>
                <a:spcPts val="500"/>
              </a:spcBef>
              <a:spcAft>
                <a:spcPts val="500"/>
              </a:spcAft>
            </a:pPr>
            <a:r>
              <a:rPr lang="ar-IQ" sz="3600" dirty="0">
                <a:solidFill>
                  <a:schemeClr val="accent5"/>
                </a:solidFill>
                <a:latin typeface="Times New Roman"/>
                <a:ea typeface="Times New Roman"/>
              </a:rPr>
              <a:t>ويمكن تعريف البيئة ايضا" بانها هي المحيط الحيوي الذي يشمل القشرة الارضية والمحيط المائي والغلاف الجوي او كافة الكائنات الحية الموجودة ضمن مدى (600 م) فوق سطح الارض و (5,555 م) تحت سطح الارض وعلاقتها بجميع الظروف والعوامل التي توثر في منشأها وتطورها وفي مختلف الظواهر الحيوية.</a:t>
            </a:r>
            <a:endParaRPr lang="en-US" sz="3600" dirty="0">
              <a:solidFill>
                <a:schemeClr val="accent5"/>
              </a:solidFill>
              <a:latin typeface="Times New Roman"/>
              <a:ea typeface="Times New Roman"/>
            </a:endParaRPr>
          </a:p>
          <a:p>
            <a:pPr algn="just" rtl="1">
              <a:lnSpc>
                <a:spcPct val="125000"/>
              </a:lnSpc>
              <a:spcBef>
                <a:spcPts val="500"/>
              </a:spcBef>
              <a:spcAft>
                <a:spcPts val="500"/>
              </a:spcAft>
            </a:pPr>
            <a:r>
              <a:rPr lang="ar-IQ" sz="3600" dirty="0">
                <a:solidFill>
                  <a:schemeClr val="accent5"/>
                </a:solidFill>
                <a:latin typeface="Times New Roman"/>
                <a:ea typeface="Times New Roman"/>
              </a:rPr>
              <a:t>ولقد قسم الباحثين البيئة الى قسمين رئيسين هما:</a:t>
            </a:r>
            <a:endParaRPr lang="en-US" sz="3600" dirty="0">
              <a:solidFill>
                <a:schemeClr val="accent5"/>
              </a:solidFill>
              <a:latin typeface="Times New Roman"/>
              <a:ea typeface="Times New Roman"/>
            </a:endParaRPr>
          </a:p>
          <a:p>
            <a:pPr marL="0" indent="0" algn="just" rtl="1">
              <a:spcBef>
                <a:spcPts val="500"/>
              </a:spcBef>
              <a:spcAft>
                <a:spcPts val="500"/>
              </a:spcAft>
              <a:buNone/>
            </a:pPr>
            <a:r>
              <a:rPr lang="ar-IQ" sz="3600" b="1" dirty="0">
                <a:solidFill>
                  <a:schemeClr val="accent5"/>
                </a:solidFill>
                <a:latin typeface="Times New Roman"/>
                <a:ea typeface="Times New Roman"/>
              </a:rPr>
              <a:t>1-البيئة الطبيعية:</a:t>
            </a:r>
            <a:endParaRPr lang="en-US" sz="3600" dirty="0">
              <a:solidFill>
                <a:schemeClr val="accent5"/>
              </a:solidFill>
              <a:latin typeface="Times New Roman"/>
              <a:ea typeface="Times New Roman"/>
            </a:endParaRPr>
          </a:p>
          <a:p>
            <a:pPr algn="just" rtl="1">
              <a:spcBef>
                <a:spcPts val="500"/>
              </a:spcBef>
              <a:spcAft>
                <a:spcPts val="500"/>
              </a:spcAft>
            </a:pPr>
            <a:r>
              <a:rPr lang="ar-IQ" sz="3600" dirty="0">
                <a:solidFill>
                  <a:schemeClr val="accent5"/>
                </a:solidFill>
                <a:latin typeface="Times New Roman"/>
                <a:ea typeface="Times New Roman"/>
              </a:rPr>
              <a:t>وهي عبارة عن الظاهرة التي لا دخل الانسان في وجودها او استخدامها مثل الصحراء، المناخ ،التضاريس ، المسطحات المائية ،وان للبيئة الطبيعية </a:t>
            </a:r>
            <a:r>
              <a:rPr lang="ar-IQ" sz="3600" dirty="0" err="1">
                <a:solidFill>
                  <a:schemeClr val="accent5"/>
                </a:solidFill>
                <a:latin typeface="Times New Roman"/>
                <a:ea typeface="Times New Roman"/>
              </a:rPr>
              <a:t>تاثير</a:t>
            </a:r>
            <a:r>
              <a:rPr lang="ar-IQ" sz="3600" dirty="0">
                <a:solidFill>
                  <a:schemeClr val="accent5"/>
                </a:solidFill>
                <a:latin typeface="Times New Roman"/>
                <a:ea typeface="Times New Roman"/>
              </a:rPr>
              <a:t> مباشر وغير مباشر على حياة الكائنات الحية.</a:t>
            </a:r>
            <a:endParaRPr lang="en-US" sz="3600" dirty="0">
              <a:solidFill>
                <a:schemeClr val="accent5"/>
              </a:solidFill>
              <a:latin typeface="Times New Roman"/>
              <a:ea typeface="Times New Roman"/>
            </a:endParaRPr>
          </a:p>
          <a:p>
            <a:pPr marL="0" indent="0" algn="just" rtl="1">
              <a:spcBef>
                <a:spcPts val="500"/>
              </a:spcBef>
              <a:spcAft>
                <a:spcPts val="500"/>
              </a:spcAft>
              <a:buNone/>
            </a:pPr>
            <a:r>
              <a:rPr lang="ar-IQ" sz="3600" b="1" dirty="0">
                <a:solidFill>
                  <a:schemeClr val="accent5"/>
                </a:solidFill>
                <a:latin typeface="Times New Roman"/>
                <a:ea typeface="Times New Roman"/>
              </a:rPr>
              <a:t>2-البيئة المشيدة:</a:t>
            </a:r>
            <a:endParaRPr lang="en-US" sz="3600" dirty="0">
              <a:solidFill>
                <a:schemeClr val="accent5"/>
              </a:solidFill>
              <a:latin typeface="Times New Roman"/>
              <a:ea typeface="Times New Roman"/>
            </a:endParaRPr>
          </a:p>
          <a:p>
            <a:pPr algn="just" rtl="1">
              <a:lnSpc>
                <a:spcPct val="125000"/>
              </a:lnSpc>
              <a:spcBef>
                <a:spcPts val="500"/>
              </a:spcBef>
              <a:spcAft>
                <a:spcPts val="500"/>
              </a:spcAft>
            </a:pPr>
            <a:r>
              <a:rPr lang="ar-IQ" sz="3600" dirty="0">
                <a:solidFill>
                  <a:schemeClr val="accent5"/>
                </a:solidFill>
                <a:latin typeface="Times New Roman"/>
                <a:ea typeface="Times New Roman"/>
              </a:rPr>
              <a:t>وهي البيئة الاساسية المادية التي شيدها الانسان من النظم الاجتماعية التي غيرت البيئة الطبيعية لخدمة الحاجات البشرية مثل استعمال الاراضي الزراعية والناطق السكنية والتنقيب.</a:t>
            </a:r>
            <a:endParaRPr lang="en-US" sz="3600" dirty="0">
              <a:solidFill>
                <a:schemeClr val="accent5"/>
              </a:solidFill>
              <a:latin typeface="Times New Roman"/>
              <a:ea typeface="Times New Roman"/>
            </a:endParaRPr>
          </a:p>
          <a:p>
            <a:pPr algn="just" rtl="1">
              <a:lnSpc>
                <a:spcPct val="125000"/>
              </a:lnSpc>
              <a:spcBef>
                <a:spcPts val="500"/>
              </a:spcBef>
              <a:spcAft>
                <a:spcPts val="500"/>
              </a:spcAft>
            </a:pPr>
            <a:r>
              <a:rPr lang="ar-SA" sz="3600" dirty="0">
                <a:solidFill>
                  <a:schemeClr val="accent5"/>
                </a:solidFill>
                <a:latin typeface="Times New Roman"/>
                <a:ea typeface="Times New Roman"/>
              </a:rPr>
              <a:t>وترتيباً على ما تقدم يمكننا القول بأن مفهوم البيئة يقصد به</a:t>
            </a:r>
            <a:r>
              <a:rPr lang="en-GB" sz="3600" dirty="0">
                <a:solidFill>
                  <a:schemeClr val="accent5"/>
                </a:solidFill>
                <a:latin typeface="Simplified Arabic"/>
                <a:ea typeface="Times New Roman"/>
              </a:rPr>
              <a:t> : </a:t>
            </a:r>
            <a:r>
              <a:rPr lang="ar-SA" sz="3600" dirty="0">
                <a:solidFill>
                  <a:schemeClr val="accent5"/>
                </a:solidFill>
                <a:latin typeface="Times New Roman"/>
                <a:ea typeface="Times New Roman"/>
              </a:rPr>
              <a:t>هو كل ما يحيط بالإنسان من عناصر طبيعية وغير طبيعية تؤثر فيه ويؤثر فيها</a:t>
            </a:r>
            <a:r>
              <a:rPr lang="en-GB" sz="3600" dirty="0">
                <a:solidFill>
                  <a:schemeClr val="accent5"/>
                </a:solidFill>
                <a:latin typeface="Simplified Arabic"/>
                <a:ea typeface="Times New Roman"/>
              </a:rPr>
              <a:t> .</a:t>
            </a:r>
            <a:endParaRPr lang="en-US" sz="3600" dirty="0">
              <a:solidFill>
                <a:schemeClr val="accent5"/>
              </a:solidFill>
              <a:effectLst/>
              <a:latin typeface="Times New Roman"/>
              <a:ea typeface="Times New Roman"/>
            </a:endParaRPr>
          </a:p>
        </p:txBody>
      </p:sp>
    </p:spTree>
    <p:extLst>
      <p:ext uri="{BB962C8B-B14F-4D97-AF65-F5344CB8AC3E}">
        <p14:creationId xmlns:p14="http://schemas.microsoft.com/office/powerpoint/2010/main" val="3257392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8215" y="762000"/>
            <a:ext cx="10949353" cy="5603631"/>
          </a:xfrm>
        </p:spPr>
        <p:txBody>
          <a:bodyPr>
            <a:normAutofit fontScale="77500" lnSpcReduction="20000"/>
          </a:bodyPr>
          <a:lstStyle/>
          <a:p>
            <a:pPr marL="0" indent="0" algn="just" rtl="1">
              <a:lnSpc>
                <a:spcPct val="125000"/>
              </a:lnSpc>
              <a:spcBef>
                <a:spcPts val="500"/>
              </a:spcBef>
              <a:spcAft>
                <a:spcPts val="500"/>
              </a:spcAft>
              <a:buNone/>
            </a:pPr>
            <a:r>
              <a:rPr lang="ar-IQ" sz="3800" b="1" u="sng" dirty="0">
                <a:solidFill>
                  <a:schemeClr val="accent5"/>
                </a:solidFill>
                <a:latin typeface="Times New Roman"/>
                <a:ea typeface="Times New Roman"/>
              </a:rPr>
              <a:t>(3-1) النظام البيئي:</a:t>
            </a:r>
            <a:endParaRPr lang="en-US" sz="3800" dirty="0">
              <a:solidFill>
                <a:schemeClr val="accent5"/>
              </a:solidFill>
              <a:latin typeface="Times New Roman"/>
              <a:ea typeface="Times New Roman"/>
            </a:endParaRPr>
          </a:p>
          <a:p>
            <a:pPr algn="just" rtl="1">
              <a:lnSpc>
                <a:spcPct val="125000"/>
              </a:lnSpc>
              <a:spcBef>
                <a:spcPts val="500"/>
              </a:spcBef>
              <a:spcAft>
                <a:spcPts val="500"/>
              </a:spcAft>
            </a:pPr>
            <a:r>
              <a:rPr lang="ar-IQ" sz="2900" dirty="0">
                <a:solidFill>
                  <a:schemeClr val="accent5"/>
                </a:solidFill>
                <a:latin typeface="Times New Roman"/>
                <a:ea typeface="Times New Roman"/>
              </a:rPr>
              <a:t>وهو عبارة عن مجمع حيوي (</a:t>
            </a:r>
            <a:r>
              <a:rPr lang="en-US" sz="2900" dirty="0">
                <a:solidFill>
                  <a:schemeClr val="accent5"/>
                </a:solidFill>
                <a:latin typeface="Simplified Arabic"/>
                <a:ea typeface="Times New Roman"/>
              </a:rPr>
              <a:t>Organic Community</a:t>
            </a:r>
            <a:r>
              <a:rPr lang="ar-IQ" sz="2900" dirty="0">
                <a:solidFill>
                  <a:schemeClr val="accent5"/>
                </a:solidFill>
                <a:latin typeface="Times New Roman"/>
                <a:ea typeface="Times New Roman"/>
              </a:rPr>
              <a:t>) ينظم نفسه بنفسه  ، مكونا" من النباتات والحيوانات المتفاعلة مع بعضها ومع بيئتها غير الحية ( تربة ، صخر ، ماء ، هواء ، مناخ ، ......الخ )  وهذا ما يجعل من النظام البيئي هو مجموعة من الانظمة الطبيعية المتشابكة مع بعضها البعض لدرجة التعقيد ، والتي نتعامل معها بشكل دوري ، حيث يكون لكل نظام علاقات ديناميكية وتعايش طبيعي بين الكائنات الحية وغير الحية وبين العوامل الفيزيائية المحيطة بها بشكل متوازن مع مكوناتها لتحقق استقرار الوسط الحيوي لاستمرارية الحياة على سطح الارض.</a:t>
            </a:r>
            <a:endParaRPr lang="en-US" sz="2900" dirty="0">
              <a:solidFill>
                <a:schemeClr val="accent5"/>
              </a:solidFill>
              <a:latin typeface="Times New Roman"/>
              <a:ea typeface="Times New Roman"/>
            </a:endParaRPr>
          </a:p>
          <a:p>
            <a:pPr algn="just" rtl="1">
              <a:lnSpc>
                <a:spcPct val="125000"/>
              </a:lnSpc>
              <a:spcBef>
                <a:spcPts val="500"/>
              </a:spcBef>
              <a:spcAft>
                <a:spcPts val="500"/>
              </a:spcAft>
            </a:pPr>
            <a:r>
              <a:rPr lang="ar-IQ" sz="2900" b="1" dirty="0">
                <a:solidFill>
                  <a:schemeClr val="accent5"/>
                </a:solidFill>
                <a:latin typeface="Times New Roman"/>
                <a:ea typeface="Times New Roman"/>
              </a:rPr>
              <a:t>اذن النظام البيئي= الوسط أو المحيط(البيئة) + الكائنات الحية</a:t>
            </a:r>
            <a:endParaRPr lang="en-US" sz="2900" dirty="0">
              <a:solidFill>
                <a:schemeClr val="accent5"/>
              </a:solidFill>
              <a:latin typeface="Times New Roman"/>
              <a:ea typeface="Times New Roman"/>
            </a:endParaRPr>
          </a:p>
          <a:p>
            <a:pPr algn="just" rtl="1">
              <a:lnSpc>
                <a:spcPct val="125000"/>
              </a:lnSpc>
              <a:spcBef>
                <a:spcPts val="500"/>
              </a:spcBef>
              <a:spcAft>
                <a:spcPts val="500"/>
              </a:spcAft>
            </a:pPr>
            <a:r>
              <a:rPr lang="ar-SA" sz="2900" dirty="0">
                <a:solidFill>
                  <a:schemeClr val="accent5"/>
                </a:solidFill>
                <a:latin typeface="Times New Roman"/>
                <a:ea typeface="Times New Roman"/>
              </a:rPr>
              <a:t>فالنظام البيئي قد يكون بركة صغيرة أو صحراء كبيرة، ويمكن تعريف النظام البيئي كتجمع للكائنات الحية من نبات وحيوان وكائنات أخرى كمجتمع حيوي تتفاعل مع بعضها في بيئتها في نظام بالغ الدقة والتوازن حتى تصل إلى حالة الاستقرار وأي خلل في النظام البيئي قد ينتج عنه تهديم وتخريب للنظام</a:t>
            </a:r>
            <a:r>
              <a:rPr lang="ar-IQ" sz="2900" dirty="0">
                <a:solidFill>
                  <a:schemeClr val="accent5"/>
                </a:solidFill>
                <a:latin typeface="Times New Roman"/>
                <a:ea typeface="Times New Roman"/>
              </a:rPr>
              <a:t> اي ان الانظمة البيئية عادة تكون مفتوحة ومكوناتها متصلة وهذا يعني ان الطاقة والمادة تستنفذ بشكل مستمر تبعا لاستهلاكها من قبل الكائنات الحية واذا لم يتم تجددها فان النظام البيئي سوف يموت </a:t>
            </a:r>
            <a:r>
              <a:rPr lang="ar-IQ" sz="2900" dirty="0" smtClean="0">
                <a:solidFill>
                  <a:schemeClr val="accent5"/>
                </a:solidFill>
                <a:latin typeface="Times New Roman"/>
                <a:ea typeface="Times New Roman"/>
              </a:rPr>
              <a:t>.</a:t>
            </a: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ar-IQ" sz="2900" dirty="0" smtClean="0">
              <a:solidFill>
                <a:schemeClr val="accent5"/>
              </a:solidFill>
              <a:latin typeface="Times New Roman"/>
            </a:endParaRPr>
          </a:p>
          <a:p>
            <a:pPr algn="just" rtl="1">
              <a:lnSpc>
                <a:spcPct val="125000"/>
              </a:lnSpc>
              <a:spcBef>
                <a:spcPts val="500"/>
              </a:spcBef>
              <a:spcAft>
                <a:spcPts val="500"/>
              </a:spcAft>
            </a:pPr>
            <a:endParaRPr lang="ar-IQ" sz="2900" dirty="0">
              <a:solidFill>
                <a:schemeClr val="accent5"/>
              </a:solidFill>
              <a:latin typeface="Times New Roman"/>
            </a:endParaRPr>
          </a:p>
          <a:p>
            <a:pPr algn="just" rtl="1">
              <a:lnSpc>
                <a:spcPct val="125000"/>
              </a:lnSpc>
              <a:spcBef>
                <a:spcPts val="500"/>
              </a:spcBef>
              <a:spcAft>
                <a:spcPts val="500"/>
              </a:spcAft>
            </a:pPr>
            <a:endParaRPr lang="en-US" sz="2900" dirty="0">
              <a:solidFill>
                <a:schemeClr val="accent5"/>
              </a:solidFill>
            </a:endParaRPr>
          </a:p>
        </p:txBody>
      </p:sp>
    </p:spTree>
    <p:extLst>
      <p:ext uri="{BB962C8B-B14F-4D97-AF65-F5344CB8AC3E}">
        <p14:creationId xmlns:p14="http://schemas.microsoft.com/office/powerpoint/2010/main" val="38451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u="sng" dirty="0">
                <a:solidFill>
                  <a:srgbClr val="4472C4"/>
                </a:solidFill>
                <a:latin typeface="Times New Roman"/>
                <a:ea typeface="Times New Roman"/>
              </a:rPr>
              <a:t>(4-1)العناصر الأساسية للبيئة:</a:t>
            </a:r>
            <a:endParaRPr lang="ar-IQ" dirty="0"/>
          </a:p>
        </p:txBody>
      </p:sp>
      <p:sp>
        <p:nvSpPr>
          <p:cNvPr id="3" name="عنصر نائب للمحتوى 2"/>
          <p:cNvSpPr>
            <a:spLocks noGrp="1"/>
          </p:cNvSpPr>
          <p:nvPr>
            <p:ph idx="1"/>
          </p:nvPr>
        </p:nvSpPr>
        <p:spPr/>
        <p:txBody>
          <a:bodyPr>
            <a:normAutofit/>
          </a:bodyPr>
          <a:lstStyle/>
          <a:p>
            <a:pPr marL="0" indent="0" algn="just" rtl="1">
              <a:lnSpc>
                <a:spcPct val="125000"/>
              </a:lnSpc>
              <a:spcBef>
                <a:spcPts val="500"/>
              </a:spcBef>
              <a:spcAft>
                <a:spcPts val="500"/>
              </a:spcAft>
              <a:buNone/>
            </a:pPr>
            <a:r>
              <a:rPr lang="en-US" dirty="0" smtClean="0">
                <a:solidFill>
                  <a:srgbClr val="4472C4"/>
                </a:solidFill>
                <a:latin typeface="Times New Roman"/>
                <a:ea typeface="Times New Roman"/>
              </a:rPr>
              <a:t>:</a:t>
            </a:r>
            <a:r>
              <a:rPr lang="ar-SA" dirty="0" smtClean="0">
                <a:solidFill>
                  <a:srgbClr val="4472C4"/>
                </a:solidFill>
                <a:latin typeface="Times New Roman"/>
                <a:ea typeface="Times New Roman"/>
              </a:rPr>
              <a:t>تكون </a:t>
            </a:r>
            <a:r>
              <a:rPr lang="ar-SA" dirty="0">
                <a:solidFill>
                  <a:srgbClr val="4472C4"/>
                </a:solidFill>
                <a:latin typeface="Times New Roman"/>
                <a:ea typeface="Times New Roman"/>
              </a:rPr>
              <a:t>البيئة وفقاً للمفاهيم المختلفة السابقة باحتوائها على عنصرين أساسين </a:t>
            </a:r>
            <a:r>
              <a:rPr lang="ar-SA" dirty="0" smtClean="0">
                <a:solidFill>
                  <a:srgbClr val="4472C4"/>
                </a:solidFill>
                <a:latin typeface="Times New Roman"/>
                <a:ea typeface="Times New Roman"/>
              </a:rPr>
              <a:t>هما</a:t>
            </a:r>
            <a:r>
              <a:rPr lang="en-US" dirty="0">
                <a:solidFill>
                  <a:srgbClr val="4472C4"/>
                </a:solidFill>
                <a:latin typeface="Times New Roman"/>
                <a:ea typeface="Times New Roman"/>
              </a:rPr>
              <a:t/>
            </a:r>
            <a:br>
              <a:rPr lang="en-US" dirty="0">
                <a:solidFill>
                  <a:srgbClr val="4472C4"/>
                </a:solidFill>
                <a:latin typeface="Times New Roman"/>
                <a:ea typeface="Times New Roman"/>
              </a:rPr>
            </a:br>
            <a:r>
              <a:rPr lang="ar-SA" b="1" dirty="0">
                <a:solidFill>
                  <a:srgbClr val="4472C4"/>
                </a:solidFill>
                <a:ea typeface="Times New Roman"/>
              </a:rPr>
              <a:t>1-العنصر الطبيعي</a:t>
            </a:r>
            <a:r>
              <a:rPr lang="ar-IQ" b="1" dirty="0">
                <a:solidFill>
                  <a:srgbClr val="4472C4"/>
                </a:solidFill>
                <a:ea typeface="Times New Roman"/>
              </a:rPr>
              <a:t> :                </a:t>
            </a:r>
            <a:r>
              <a:rPr lang="en-GB" b="1" dirty="0">
                <a:solidFill>
                  <a:srgbClr val="4472C4"/>
                </a:solidFill>
                <a:latin typeface="Simplified Arabic"/>
                <a:ea typeface="Times New Roman"/>
              </a:rPr>
              <a:t> </a:t>
            </a:r>
            <a:r>
              <a:rPr lang="ar-IQ" b="1" dirty="0">
                <a:solidFill>
                  <a:srgbClr val="4472C4"/>
                </a:solidFill>
                <a:latin typeface="Simplified Arabic"/>
                <a:ea typeface="Times New Roman"/>
              </a:rPr>
              <a:t/>
            </a:r>
            <a:br>
              <a:rPr lang="ar-IQ" b="1" dirty="0">
                <a:solidFill>
                  <a:srgbClr val="4472C4"/>
                </a:solidFill>
                <a:latin typeface="Simplified Arabic"/>
                <a:ea typeface="Times New Roman"/>
              </a:rPr>
            </a:br>
            <a:r>
              <a:rPr lang="ar-SA" dirty="0">
                <a:solidFill>
                  <a:srgbClr val="4472C4"/>
                </a:solidFill>
                <a:ea typeface="Times New Roman"/>
              </a:rPr>
              <a:t>وهو الذي من صنع الخالق عز وجل بكل ما فيه من مواد مختلفة، يستلزم المحافظة </a:t>
            </a:r>
            <a:r>
              <a:rPr lang="ar-SA" dirty="0" smtClean="0">
                <a:solidFill>
                  <a:srgbClr val="4472C4"/>
                </a:solidFill>
                <a:ea typeface="Times New Roman"/>
              </a:rPr>
              <a:t>عليها</a:t>
            </a:r>
            <a:r>
              <a:rPr lang="ar-IQ" dirty="0" smtClean="0">
                <a:solidFill>
                  <a:srgbClr val="4472C4"/>
                </a:solidFill>
                <a:ea typeface="Times New Roman"/>
              </a:rPr>
              <a:t> </a:t>
            </a:r>
            <a:r>
              <a:rPr lang="ar-SA" dirty="0" smtClean="0">
                <a:solidFill>
                  <a:srgbClr val="4472C4"/>
                </a:solidFill>
                <a:ea typeface="Times New Roman"/>
              </a:rPr>
              <a:t>لاستمرارية </a:t>
            </a:r>
            <a:r>
              <a:rPr lang="ar-SA" dirty="0">
                <a:solidFill>
                  <a:srgbClr val="4472C4"/>
                </a:solidFill>
                <a:ea typeface="Times New Roman"/>
              </a:rPr>
              <a:t>الحياة مثل الماء والهواء والنباتات وما غير </a:t>
            </a:r>
            <a:r>
              <a:rPr lang="ar-SA" dirty="0" smtClean="0">
                <a:solidFill>
                  <a:srgbClr val="4472C4"/>
                </a:solidFill>
                <a:ea typeface="Times New Roman"/>
              </a:rPr>
              <a:t>ذلك</a:t>
            </a:r>
            <a:r>
              <a:rPr lang="ar-IQ" dirty="0" smtClean="0">
                <a:solidFill>
                  <a:srgbClr val="4472C4"/>
                </a:solidFill>
                <a:ea typeface="Times New Roman"/>
              </a:rPr>
              <a:t>.</a:t>
            </a:r>
            <a:r>
              <a:rPr lang="en-US" dirty="0">
                <a:solidFill>
                  <a:srgbClr val="4472C4"/>
                </a:solidFill>
              </a:rPr>
              <a:t/>
            </a:r>
            <a:br>
              <a:rPr lang="en-US" dirty="0">
                <a:solidFill>
                  <a:srgbClr val="4472C4"/>
                </a:solidFill>
              </a:rPr>
            </a:br>
            <a:r>
              <a:rPr lang="ar-SA" b="1" dirty="0">
                <a:solidFill>
                  <a:schemeClr val="accent5"/>
                </a:solidFill>
                <a:latin typeface="Times New Roman"/>
                <a:ea typeface="Times New Roman"/>
                <a:cs typeface="Simplified Arabic"/>
              </a:rPr>
              <a:t>2-العنصر البشري</a:t>
            </a:r>
            <a:r>
              <a:rPr lang="en-GB" b="1" dirty="0">
                <a:solidFill>
                  <a:schemeClr val="accent5"/>
                </a:solidFill>
                <a:latin typeface="Simplified Arabic"/>
                <a:ea typeface="Times New Roman"/>
                <a:cs typeface="Traditional Arabic"/>
              </a:rPr>
              <a:t> :</a:t>
            </a:r>
            <a:r>
              <a:rPr lang="en-GB" dirty="0">
                <a:solidFill>
                  <a:schemeClr val="accent5"/>
                </a:solidFill>
                <a:latin typeface="Simplified Arabic"/>
                <a:ea typeface="Times New Roman"/>
                <a:cs typeface="Traditional Arabic"/>
              </a:rPr>
              <a:t> </a:t>
            </a:r>
            <a:r>
              <a:rPr lang="ar-SA" dirty="0">
                <a:solidFill>
                  <a:schemeClr val="accent5"/>
                </a:solidFill>
                <a:latin typeface="Times New Roman"/>
                <a:ea typeface="Times New Roman"/>
                <a:cs typeface="Simplified Arabic"/>
              </a:rPr>
              <a:t>وهو الذي من صنع الإنسان وحده وأستغل موارد الطبيعة في إقامتها ، بغية تلبية حاجاته ومتطلباته ، ويجب أن تتلاءم مع اعتبارات حماية البيئة والتنمية المستدامة</a:t>
            </a:r>
            <a:r>
              <a:rPr lang="en-GB" dirty="0">
                <a:solidFill>
                  <a:schemeClr val="accent5"/>
                </a:solidFill>
                <a:latin typeface="Simplified Arabic"/>
                <a:ea typeface="Times New Roman"/>
                <a:cs typeface="Traditional Arabic"/>
              </a:rPr>
              <a:t>.</a:t>
            </a:r>
            <a:endParaRPr lang="en-US" sz="2000" dirty="0">
              <a:solidFill>
                <a:schemeClr val="accent5"/>
              </a:solidFill>
              <a:latin typeface="Times New Roman"/>
              <a:ea typeface="Times New Roman"/>
              <a:cs typeface="Traditional Arabic"/>
            </a:endParaRPr>
          </a:p>
          <a:p>
            <a:pPr marL="0" indent="0" algn="just" rtl="1">
              <a:buNone/>
            </a:pPr>
            <a:r>
              <a:rPr lang="ar-IQ" dirty="0">
                <a:solidFill>
                  <a:srgbClr val="FF0000"/>
                </a:solidFill>
              </a:rPr>
              <a:t/>
            </a:r>
            <a:br>
              <a:rPr lang="ar-IQ" dirty="0">
                <a:solidFill>
                  <a:srgbClr val="FF0000"/>
                </a:solidFill>
              </a:rPr>
            </a:br>
            <a:endParaRPr lang="ar-IQ" dirty="0"/>
          </a:p>
        </p:txBody>
      </p:sp>
    </p:spTree>
    <p:extLst>
      <p:ext uri="{BB962C8B-B14F-4D97-AF65-F5344CB8AC3E}">
        <p14:creationId xmlns:p14="http://schemas.microsoft.com/office/powerpoint/2010/main" val="386820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98" y="539261"/>
            <a:ext cx="11066502" cy="5685691"/>
          </a:xfrm>
        </p:spPr>
        <p:txBody>
          <a:bodyPr>
            <a:normAutofit/>
          </a:bodyPr>
          <a:lstStyle/>
          <a:p>
            <a:pPr marL="228600" lvl="0" indent="-228600" algn="r" rtl="1">
              <a:lnSpc>
                <a:spcPct val="125000"/>
              </a:lnSpc>
              <a:spcBef>
                <a:spcPts val="500"/>
              </a:spcBef>
              <a:spcAft>
                <a:spcPts val="500"/>
              </a:spcAft>
            </a:pPr>
            <a:r>
              <a:rPr lang="en-US" sz="1800" dirty="0">
                <a:solidFill>
                  <a:srgbClr val="4472C4"/>
                </a:solidFill>
                <a:latin typeface="Times New Roman"/>
                <a:ea typeface="Times New Roman"/>
                <a:cs typeface="+mn-cs"/>
              </a:rPr>
              <a:t/>
            </a:r>
            <a:br>
              <a:rPr lang="en-US" sz="1800" dirty="0">
                <a:solidFill>
                  <a:srgbClr val="4472C4"/>
                </a:solidFill>
                <a:latin typeface="Times New Roman"/>
                <a:ea typeface="Times New Roman"/>
                <a:cs typeface="+mn-cs"/>
              </a:rPr>
            </a:br>
            <a:endParaRPr lang="en-US" dirty="0">
              <a:solidFill>
                <a:srgbClr val="FF0000"/>
              </a:solidFill>
            </a:endParaRPr>
          </a:p>
        </p:txBody>
      </p:sp>
      <p:sp>
        <p:nvSpPr>
          <p:cNvPr id="3" name="مستطيل 2"/>
          <p:cNvSpPr/>
          <p:nvPr/>
        </p:nvSpPr>
        <p:spPr>
          <a:xfrm>
            <a:off x="867508" y="924891"/>
            <a:ext cx="10585937" cy="5504071"/>
          </a:xfrm>
          <a:prstGeom prst="rect">
            <a:avLst/>
          </a:prstGeom>
        </p:spPr>
        <p:txBody>
          <a:bodyPr wrap="square">
            <a:spAutoFit/>
          </a:bodyPr>
          <a:lstStyle/>
          <a:p>
            <a:pPr algn="just" rtl="1">
              <a:lnSpc>
                <a:spcPct val="125000"/>
              </a:lnSpc>
              <a:spcBef>
                <a:spcPts val="500"/>
              </a:spcBef>
              <a:spcAft>
                <a:spcPts val="500"/>
              </a:spcAft>
            </a:pPr>
            <a:r>
              <a:rPr lang="ar-IQ" sz="2400" b="1" u="sng" dirty="0">
                <a:solidFill>
                  <a:schemeClr val="accent2"/>
                </a:solidFill>
                <a:latin typeface="Times New Roman"/>
                <a:ea typeface="Times New Roman"/>
              </a:rPr>
              <a:t>(5-1) المكونات الرئيسية </a:t>
            </a:r>
            <a:r>
              <a:rPr lang="ar-IQ" sz="2400" b="1" u="sng" dirty="0" smtClean="0">
                <a:solidFill>
                  <a:schemeClr val="accent2"/>
                </a:solidFill>
                <a:latin typeface="Times New Roman"/>
                <a:ea typeface="Times New Roman"/>
              </a:rPr>
              <a:t>للبيئة:</a:t>
            </a:r>
            <a:endParaRPr lang="en-US" sz="2400" b="1" dirty="0">
              <a:solidFill>
                <a:schemeClr val="accent2"/>
              </a:solidFill>
              <a:latin typeface="Times New Roman"/>
              <a:ea typeface="Times New Roman"/>
            </a:endParaRPr>
          </a:p>
          <a:p>
            <a:pPr algn="r" rtl="1"/>
            <a:r>
              <a:rPr lang="ar-SA" sz="2000" dirty="0">
                <a:solidFill>
                  <a:schemeClr val="accent5"/>
                </a:solidFill>
                <a:latin typeface="Times New Roman"/>
                <a:ea typeface="Times New Roman"/>
                <a:cs typeface="Simplified Arabic"/>
              </a:rPr>
              <a:t>يتألف</a:t>
            </a:r>
            <a:r>
              <a:rPr lang="ar-IQ" sz="2000" dirty="0">
                <a:solidFill>
                  <a:schemeClr val="accent5"/>
                </a:solidFill>
                <a:latin typeface="Times New Roman"/>
                <a:ea typeface="Times New Roman"/>
                <a:cs typeface="Simplified Arabic"/>
              </a:rPr>
              <a:t> النظام البيئي</a:t>
            </a:r>
            <a:r>
              <a:rPr lang="en-GB" sz="2000" dirty="0">
                <a:solidFill>
                  <a:schemeClr val="accent5"/>
                </a:solidFill>
                <a:latin typeface="Times New Roman"/>
                <a:ea typeface="Times New Roman"/>
                <a:cs typeface="Traditional Arabic"/>
              </a:rPr>
              <a:t>or Environmental system) </a:t>
            </a:r>
            <a:r>
              <a:rPr lang="en-GB" sz="2000" dirty="0">
                <a:solidFill>
                  <a:schemeClr val="accent5"/>
                </a:solidFill>
                <a:latin typeface="Traditional Arabic"/>
                <a:ea typeface="Times New Roman"/>
                <a:cs typeface="Traditional Arabic"/>
              </a:rPr>
              <a:t> </a:t>
            </a:r>
            <a:r>
              <a:rPr lang="en-GB" sz="2000" dirty="0">
                <a:solidFill>
                  <a:schemeClr val="accent5"/>
                </a:solidFill>
                <a:latin typeface="Times New Roman"/>
                <a:ea typeface="Times New Roman"/>
                <a:cs typeface="Traditional Arabic"/>
              </a:rPr>
              <a:t> (</a:t>
            </a:r>
            <a:r>
              <a:rPr lang="en-GB" sz="2000" dirty="0" err="1">
                <a:solidFill>
                  <a:schemeClr val="accent5"/>
                </a:solidFill>
                <a:latin typeface="Times New Roman"/>
                <a:ea typeface="Times New Roman"/>
                <a:cs typeface="Traditional Arabic"/>
              </a:rPr>
              <a:t>Ecosvstem</a:t>
            </a:r>
            <a:r>
              <a:rPr lang="ar-IQ" sz="2000" dirty="0">
                <a:solidFill>
                  <a:schemeClr val="accent5"/>
                </a:solidFill>
                <a:latin typeface="Times New Roman"/>
                <a:ea typeface="Times New Roman"/>
                <a:cs typeface="Simplified Arabic"/>
              </a:rPr>
              <a:t>من المكونات</a:t>
            </a:r>
            <a:r>
              <a:rPr lang="ar-IQ" sz="2000" dirty="0">
                <a:solidFill>
                  <a:schemeClr val="accent5"/>
                </a:solidFill>
                <a:latin typeface="Times New Roman"/>
                <a:ea typeface="Times New Roman"/>
                <a:cs typeface="Traditional Arabic"/>
              </a:rPr>
              <a:t> </a:t>
            </a:r>
            <a:r>
              <a:rPr lang="ar-IQ" sz="2000" dirty="0">
                <a:solidFill>
                  <a:schemeClr val="accent5"/>
                </a:solidFill>
                <a:latin typeface="Times New Roman"/>
                <a:ea typeface="Times New Roman"/>
                <a:cs typeface="Simplified Arabic"/>
              </a:rPr>
              <a:t>الرئيسية التالية:</a:t>
            </a:r>
            <a:r>
              <a:rPr lang="en-GB" sz="2000" dirty="0">
                <a:solidFill>
                  <a:schemeClr val="accent5"/>
                </a:solidFill>
                <a:latin typeface="Simplified Arabic"/>
                <a:ea typeface="Times New Roman"/>
                <a:cs typeface="Traditional Arabic"/>
              </a:rPr>
              <a:t>    </a:t>
            </a:r>
            <a:r>
              <a:rPr lang="en-GB" sz="2000" dirty="0" smtClean="0">
                <a:solidFill>
                  <a:schemeClr val="accent5"/>
                </a:solidFill>
                <a:latin typeface="Simplified Arabic"/>
                <a:ea typeface="Times New Roman"/>
                <a:cs typeface="Traditional Arabic"/>
              </a:rPr>
              <a:t>                                         </a:t>
            </a:r>
            <a:r>
              <a:rPr lang="ar-SA" sz="2000" b="1" dirty="0">
                <a:solidFill>
                  <a:schemeClr val="accent5"/>
                </a:solidFill>
                <a:latin typeface="Times New Roman"/>
                <a:ea typeface="Times New Roman"/>
                <a:cs typeface="Simplified Arabic"/>
              </a:rPr>
              <a:t>1) مكونات غير حية</a:t>
            </a:r>
            <a:r>
              <a:rPr lang="en-GB" sz="2000" b="1" dirty="0">
                <a:solidFill>
                  <a:schemeClr val="accent5"/>
                </a:solidFill>
                <a:latin typeface="Times New Roman"/>
                <a:ea typeface="Times New Roman"/>
                <a:cs typeface="Traditional Arabic"/>
              </a:rPr>
              <a:t>(Abiotic components)</a:t>
            </a:r>
            <a:r>
              <a:rPr lang="ar-SA" sz="2000" b="1" dirty="0">
                <a:solidFill>
                  <a:schemeClr val="accent5"/>
                </a:solidFill>
                <a:latin typeface="Times New Roman"/>
                <a:ea typeface="Times New Roman"/>
                <a:cs typeface="Traditional Arabic"/>
              </a:rPr>
              <a:t> :</a:t>
            </a:r>
            <a:r>
              <a:rPr lang="ar-SA" sz="2000" dirty="0">
                <a:solidFill>
                  <a:schemeClr val="accent5"/>
                </a:solidFill>
                <a:latin typeface="Times New Roman"/>
                <a:ea typeface="Times New Roman"/>
                <a:cs typeface="Traditional Arabic"/>
              </a:rPr>
              <a:t> </a:t>
            </a:r>
            <a:r>
              <a:rPr lang="ar-IQ" sz="2000" dirty="0">
                <a:solidFill>
                  <a:schemeClr val="accent5"/>
                </a:solidFill>
                <a:latin typeface="Times New Roman"/>
                <a:ea typeface="Times New Roman"/>
                <a:cs typeface="Simplified Arabic"/>
              </a:rPr>
              <a:t>وتشمل العوامل والظروف الطبيعية </a:t>
            </a:r>
            <a:r>
              <a:rPr lang="ar-IQ" sz="2000" dirty="0" smtClean="0">
                <a:solidFill>
                  <a:schemeClr val="accent5"/>
                </a:solidFill>
                <a:latin typeface="Times New Roman"/>
                <a:ea typeface="Times New Roman"/>
                <a:cs typeface="Simplified Arabic"/>
              </a:rPr>
              <a:t>الفيزيائية </a:t>
            </a:r>
            <a:r>
              <a:rPr lang="ar-SA" sz="2000" dirty="0" smtClean="0">
                <a:solidFill>
                  <a:schemeClr val="accent5"/>
                </a:solidFill>
                <a:latin typeface="Times New Roman"/>
                <a:ea typeface="Times New Roman"/>
                <a:cs typeface="Simplified Arabic"/>
              </a:rPr>
              <a:t>والمكونات </a:t>
            </a:r>
            <a:r>
              <a:rPr lang="ar-IQ" sz="2000" dirty="0">
                <a:solidFill>
                  <a:schemeClr val="accent5"/>
                </a:solidFill>
                <a:latin typeface="Times New Roman"/>
                <a:ea typeface="Times New Roman"/>
                <a:cs typeface="Simplified Arabic"/>
              </a:rPr>
              <a:t>الكيميائية العديدة والمتداخلة مع المكونات غير</a:t>
            </a:r>
            <a:r>
              <a:rPr lang="ar-SA" sz="2000" dirty="0">
                <a:solidFill>
                  <a:schemeClr val="accent5"/>
                </a:solidFill>
                <a:latin typeface="Times New Roman"/>
                <a:ea typeface="Times New Roman"/>
                <a:cs typeface="Simplified Arabic"/>
              </a:rPr>
              <a:t> الاحيائية </a:t>
            </a:r>
            <a:r>
              <a:rPr lang="ar-IQ" sz="2000" dirty="0">
                <a:solidFill>
                  <a:schemeClr val="accent5"/>
                </a:solidFill>
                <a:latin typeface="Times New Roman"/>
                <a:ea typeface="Times New Roman"/>
                <a:cs typeface="Simplified Arabic"/>
              </a:rPr>
              <a:t>الرئيسية</a:t>
            </a:r>
            <a:r>
              <a:rPr lang="ar-SA" sz="2000" dirty="0">
                <a:solidFill>
                  <a:schemeClr val="accent5"/>
                </a:solidFill>
                <a:latin typeface="Times New Roman"/>
                <a:ea typeface="Times New Roman"/>
                <a:cs typeface="Simplified Arabic"/>
              </a:rPr>
              <a:t> للنظام </a:t>
            </a:r>
            <a:r>
              <a:rPr lang="ar-IQ" sz="2000" dirty="0">
                <a:solidFill>
                  <a:schemeClr val="accent5"/>
                </a:solidFill>
                <a:latin typeface="Times New Roman"/>
                <a:ea typeface="Times New Roman"/>
                <a:cs typeface="Simplified Arabic"/>
              </a:rPr>
              <a:t>البيئي</a:t>
            </a:r>
            <a:r>
              <a:rPr lang="ar-SA" sz="2000" dirty="0">
                <a:solidFill>
                  <a:schemeClr val="accent5"/>
                </a:solidFill>
                <a:latin typeface="Times New Roman"/>
                <a:ea typeface="Times New Roman"/>
                <a:cs typeface="Simplified Arabic"/>
              </a:rPr>
              <a:t>.</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ar-IQ" sz="2000" dirty="0">
                <a:solidFill>
                  <a:schemeClr val="accent5"/>
                </a:solidFill>
                <a:latin typeface="Times New Roman"/>
                <a:ea typeface="Times New Roman"/>
                <a:cs typeface="Simplified Arabic"/>
              </a:rPr>
              <a:t>ويمكن تقسيم هذه المكونات الى ما</a:t>
            </a:r>
            <a:r>
              <a:rPr lang="ar-SA" sz="2000" dirty="0">
                <a:solidFill>
                  <a:schemeClr val="accent5"/>
                </a:solidFill>
                <a:latin typeface="Times New Roman"/>
                <a:ea typeface="Times New Roman"/>
                <a:cs typeface="Simplified Arabic"/>
              </a:rPr>
              <a:t> </a:t>
            </a:r>
            <a:r>
              <a:rPr lang="ar-SA" sz="2000" dirty="0" err="1">
                <a:solidFill>
                  <a:schemeClr val="accent5"/>
                </a:solidFill>
                <a:latin typeface="Times New Roman"/>
                <a:ea typeface="Times New Roman"/>
                <a:cs typeface="Simplified Arabic"/>
              </a:rPr>
              <a:t>ياتي</a:t>
            </a:r>
            <a:r>
              <a:rPr lang="ar-SA" sz="2000" dirty="0">
                <a:solidFill>
                  <a:schemeClr val="accent5"/>
                </a:solidFill>
                <a:latin typeface="Times New Roman"/>
                <a:ea typeface="Times New Roman"/>
                <a:cs typeface="Simplified Arabic"/>
              </a:rPr>
              <a:t>؛</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ar-IQ" sz="2000" dirty="0">
                <a:solidFill>
                  <a:schemeClr val="accent5"/>
                </a:solidFill>
                <a:latin typeface="Times New Roman"/>
                <a:ea typeface="Times New Roman"/>
                <a:cs typeface="Simplified Arabic"/>
              </a:rPr>
              <a:t>1- التربة</a:t>
            </a:r>
            <a:r>
              <a:rPr lang="ar-IQ" sz="2000" dirty="0">
                <a:solidFill>
                  <a:schemeClr val="accent5"/>
                </a:solidFill>
                <a:latin typeface="Times New Roman"/>
                <a:ea typeface="Times New Roman"/>
                <a:cs typeface="Traditional Arabic"/>
              </a:rPr>
              <a:t> (</a:t>
            </a:r>
            <a:r>
              <a:rPr lang="en-GB" sz="2000" dirty="0">
                <a:solidFill>
                  <a:schemeClr val="accent5"/>
                </a:solidFill>
                <a:latin typeface="Times New Roman"/>
                <a:ea typeface="Times New Roman"/>
                <a:cs typeface="Traditional Arabic"/>
              </a:rPr>
              <a:t>Soil</a:t>
            </a:r>
            <a:r>
              <a:rPr lang="ar-SA" sz="2000" dirty="0">
                <a:solidFill>
                  <a:schemeClr val="accent5"/>
                </a:solidFill>
                <a:latin typeface="Times New Roman"/>
                <a:ea typeface="Times New Roman"/>
                <a:cs typeface="Traditional Arabic"/>
              </a:rPr>
              <a:t>)</a:t>
            </a:r>
            <a:r>
              <a:rPr lang="en-US" sz="2000" dirty="0">
                <a:solidFill>
                  <a:schemeClr val="accent5"/>
                </a:solidFill>
                <a:latin typeface="Times New Roman"/>
                <a:ea typeface="Times New Roman"/>
                <a:cs typeface="Traditional Arabic"/>
              </a:rPr>
              <a:t>                      </a:t>
            </a:r>
            <a:r>
              <a:rPr lang="ar-SA" sz="2000" dirty="0" smtClean="0">
                <a:solidFill>
                  <a:schemeClr val="accent5"/>
                </a:solidFill>
                <a:latin typeface="Times New Roman"/>
                <a:ea typeface="Times New Roman"/>
                <a:cs typeface="Traditional Arabic"/>
              </a:rPr>
              <a:t>  2-</a:t>
            </a:r>
            <a:r>
              <a:rPr lang="ar-SA" sz="2000" dirty="0" smtClean="0">
                <a:solidFill>
                  <a:schemeClr val="accent5"/>
                </a:solidFill>
                <a:latin typeface="Times New Roman"/>
                <a:ea typeface="Times New Roman"/>
                <a:cs typeface="Simplified Arabic"/>
              </a:rPr>
              <a:t> الطاقة الشمسية</a:t>
            </a:r>
            <a:r>
              <a:rPr lang="ar-SA" sz="2000" dirty="0" smtClean="0">
                <a:solidFill>
                  <a:schemeClr val="accent5"/>
                </a:solidFill>
                <a:latin typeface="Times New Roman"/>
                <a:ea typeface="Times New Roman"/>
                <a:cs typeface="Traditional Arabic"/>
              </a:rPr>
              <a:t>(</a:t>
            </a:r>
            <a:r>
              <a:rPr lang="en-GB" sz="2000" dirty="0">
                <a:solidFill>
                  <a:schemeClr val="accent5"/>
                </a:solidFill>
                <a:latin typeface="Times New Roman"/>
                <a:ea typeface="Times New Roman"/>
                <a:cs typeface="Traditional Arabic"/>
              </a:rPr>
              <a:t>Solar energy</a:t>
            </a:r>
            <a:r>
              <a:rPr lang="ar-SA" sz="2000" dirty="0">
                <a:solidFill>
                  <a:schemeClr val="accent5"/>
                </a:solidFill>
                <a:latin typeface="Times New Roman"/>
                <a:ea typeface="Times New Roman"/>
                <a:cs typeface="Traditional Arabic"/>
              </a:rPr>
              <a:t>) </a:t>
            </a:r>
            <a:r>
              <a:rPr lang="en-US" sz="2000" dirty="0">
                <a:solidFill>
                  <a:schemeClr val="accent5"/>
                </a:solidFill>
                <a:latin typeface="Times New Roman"/>
                <a:ea typeface="Times New Roman"/>
                <a:cs typeface="Traditional Arabic"/>
              </a:rPr>
              <a:t>                                    </a:t>
            </a:r>
            <a:r>
              <a:rPr lang="ar-SA" sz="2000" dirty="0">
                <a:solidFill>
                  <a:schemeClr val="accent5"/>
                </a:solidFill>
                <a:latin typeface="Times New Roman"/>
                <a:ea typeface="Times New Roman"/>
                <a:cs typeface="Traditional Arabic"/>
              </a:rPr>
              <a:t>                                                                                        3-</a:t>
            </a:r>
            <a:r>
              <a:rPr lang="ar-SA" sz="2000" dirty="0">
                <a:solidFill>
                  <a:schemeClr val="accent5"/>
                </a:solidFill>
                <a:latin typeface="Times New Roman"/>
                <a:ea typeface="Times New Roman"/>
                <a:cs typeface="Simplified Arabic"/>
              </a:rPr>
              <a:t> </a:t>
            </a:r>
            <a:r>
              <a:rPr lang="ar-IQ" sz="2000" dirty="0">
                <a:solidFill>
                  <a:schemeClr val="accent5"/>
                </a:solidFill>
                <a:latin typeface="Times New Roman"/>
                <a:ea typeface="Times New Roman"/>
                <a:cs typeface="Simplified Arabic"/>
              </a:rPr>
              <a:t>عوامل </a:t>
            </a:r>
            <a:r>
              <a:rPr lang="ar-IQ" sz="2000" dirty="0" err="1">
                <a:solidFill>
                  <a:schemeClr val="accent5"/>
                </a:solidFill>
                <a:latin typeface="Times New Roman"/>
                <a:ea typeface="Times New Roman"/>
                <a:cs typeface="Simplified Arabic"/>
              </a:rPr>
              <a:t>فيزياوية</a:t>
            </a:r>
            <a:r>
              <a:rPr lang="ar-IQ" sz="2000" dirty="0">
                <a:solidFill>
                  <a:schemeClr val="accent5"/>
                </a:solidFill>
                <a:latin typeface="Times New Roman"/>
                <a:ea typeface="Times New Roman"/>
                <a:cs typeface="Simplified Arabic"/>
              </a:rPr>
              <a:t> مختلفة ومنها المناخية وغير المناخية التي تؤثر في النظام البيئي</a:t>
            </a:r>
            <a:r>
              <a:rPr lang="ar-SA" sz="2000" dirty="0">
                <a:solidFill>
                  <a:schemeClr val="accent5"/>
                </a:solidFill>
                <a:latin typeface="Times New Roman"/>
                <a:ea typeface="Times New Roman"/>
                <a:cs typeface="Simplified Arabic"/>
              </a:rPr>
              <a:t> كالحرارة </a:t>
            </a:r>
            <a:r>
              <a:rPr lang="ar-IQ" sz="2000" dirty="0">
                <a:solidFill>
                  <a:schemeClr val="accent5"/>
                </a:solidFill>
                <a:latin typeface="Times New Roman"/>
                <a:ea typeface="Times New Roman"/>
                <a:cs typeface="Simplified Arabic"/>
              </a:rPr>
              <a:t>   والامطار والرياح والغبار والحرائق والهزات </a:t>
            </a:r>
            <a:r>
              <a:rPr lang="ar-IQ" sz="2000" dirty="0" smtClean="0">
                <a:solidFill>
                  <a:schemeClr val="accent5"/>
                </a:solidFill>
                <a:latin typeface="Times New Roman"/>
                <a:ea typeface="Times New Roman"/>
                <a:cs typeface="Simplified Arabic"/>
              </a:rPr>
              <a:t>الارضية</a:t>
            </a:r>
          </a:p>
          <a:p>
            <a:pPr algn="just" rtl="1">
              <a:spcBef>
                <a:spcPts val="500"/>
              </a:spcBef>
              <a:spcAft>
                <a:spcPts val="500"/>
              </a:spcAft>
            </a:pPr>
            <a:r>
              <a:rPr lang="en-US" sz="2000" dirty="0" smtClean="0">
                <a:solidFill>
                  <a:schemeClr val="accent5"/>
                </a:solidFill>
                <a:latin typeface="Times New Roman"/>
                <a:ea typeface="Times New Roman"/>
                <a:cs typeface="Simplified Arabic"/>
              </a:rPr>
              <a:t> </a:t>
            </a:r>
            <a:r>
              <a:rPr lang="ar-SA" sz="2000" dirty="0" smtClean="0">
                <a:solidFill>
                  <a:schemeClr val="accent5"/>
                </a:solidFill>
                <a:latin typeface="Times New Roman"/>
                <a:ea typeface="Times New Roman"/>
                <a:cs typeface="Simplified Arabic"/>
              </a:rPr>
              <a:t>4- </a:t>
            </a:r>
            <a:r>
              <a:rPr lang="ar-SA" sz="2000" dirty="0">
                <a:solidFill>
                  <a:schemeClr val="accent5"/>
                </a:solidFill>
                <a:latin typeface="Times New Roman"/>
                <a:ea typeface="Times New Roman"/>
                <a:cs typeface="Simplified Arabic"/>
              </a:rPr>
              <a:t>مواد(مركبات او عناصر) غير عضوية    </a:t>
            </a:r>
            <a:r>
              <a:rPr lang="en-US" sz="2000" dirty="0">
                <a:solidFill>
                  <a:schemeClr val="accent5"/>
                </a:solidFill>
                <a:latin typeface="Simplified Arabic"/>
                <a:ea typeface="Times New Roman"/>
                <a:cs typeface="Traditional Arabic"/>
              </a:rPr>
              <a:t>Inorganic Substances)</a:t>
            </a:r>
            <a:r>
              <a:rPr lang="ar-IQ" sz="2000" dirty="0">
                <a:solidFill>
                  <a:schemeClr val="accent5"/>
                </a:solidFill>
                <a:latin typeface="Times New Roman"/>
                <a:ea typeface="Times New Roman"/>
                <a:cs typeface="Simplified Arabic"/>
              </a:rPr>
              <a:t>) (كاربون ، </a:t>
            </a:r>
            <a:r>
              <a:rPr lang="ar-SA" sz="2000" dirty="0">
                <a:solidFill>
                  <a:schemeClr val="accent5"/>
                </a:solidFill>
                <a:latin typeface="Times New Roman"/>
                <a:ea typeface="Times New Roman"/>
                <a:cs typeface="Simplified Arabic"/>
              </a:rPr>
              <a:t>الهيدروجين ،</a:t>
            </a:r>
            <a:r>
              <a:rPr lang="ar-IQ" sz="2000" dirty="0">
                <a:solidFill>
                  <a:schemeClr val="accent5"/>
                </a:solidFill>
                <a:latin typeface="Times New Roman"/>
                <a:ea typeface="Times New Roman"/>
                <a:cs typeface="Simplified Arabic"/>
              </a:rPr>
              <a:t> </a:t>
            </a:r>
            <a:r>
              <a:rPr lang="ar-IQ" sz="2000" dirty="0" err="1">
                <a:solidFill>
                  <a:schemeClr val="accent5"/>
                </a:solidFill>
                <a:latin typeface="Times New Roman"/>
                <a:ea typeface="Times New Roman"/>
                <a:cs typeface="Simplified Arabic"/>
              </a:rPr>
              <a:t>نايتروجين</a:t>
            </a:r>
            <a:r>
              <a:rPr lang="ar-IQ" sz="2000" dirty="0">
                <a:solidFill>
                  <a:schemeClr val="accent5"/>
                </a:solidFill>
                <a:latin typeface="Times New Roman"/>
                <a:ea typeface="Times New Roman"/>
                <a:cs typeface="Simplified Arabic"/>
              </a:rPr>
              <a:t> ، </a:t>
            </a:r>
            <a:r>
              <a:rPr lang="ar-SA" sz="2000" dirty="0">
                <a:solidFill>
                  <a:schemeClr val="accent5"/>
                </a:solidFill>
                <a:latin typeface="Times New Roman"/>
                <a:ea typeface="Times New Roman"/>
                <a:cs typeface="Simplified Arabic"/>
              </a:rPr>
              <a:t>الفوسفات ، </a:t>
            </a:r>
            <a:r>
              <a:rPr lang="ar-IQ" sz="2000" dirty="0">
                <a:solidFill>
                  <a:schemeClr val="accent5"/>
                </a:solidFill>
                <a:latin typeface="Times New Roman"/>
                <a:ea typeface="Times New Roman"/>
                <a:cs typeface="Simplified Arabic"/>
              </a:rPr>
              <a:t>الغازات</a:t>
            </a:r>
            <a:r>
              <a:rPr lang="ar-SA" sz="2000" dirty="0">
                <a:solidFill>
                  <a:schemeClr val="accent5"/>
                </a:solidFill>
                <a:latin typeface="Times New Roman"/>
                <a:ea typeface="Times New Roman"/>
                <a:cs typeface="Simplified Arabic"/>
              </a:rPr>
              <a:t> (</a:t>
            </a:r>
            <a:r>
              <a:rPr lang="en-GB" sz="2000" dirty="0">
                <a:solidFill>
                  <a:schemeClr val="accent5"/>
                </a:solidFill>
                <a:latin typeface="Simplified Arabic"/>
                <a:ea typeface="Times New Roman"/>
                <a:cs typeface="Traditional Arabic"/>
              </a:rPr>
              <a:t>Gases</a:t>
            </a:r>
            <a:r>
              <a:rPr lang="ar-SA" sz="2000" dirty="0">
                <a:solidFill>
                  <a:schemeClr val="accent5"/>
                </a:solidFill>
                <a:latin typeface="Times New Roman"/>
                <a:ea typeface="Times New Roman"/>
                <a:cs typeface="Simplified Arabic"/>
              </a:rPr>
              <a:t>) مثل </a:t>
            </a:r>
            <a:r>
              <a:rPr lang="ar-IQ" sz="2000" dirty="0">
                <a:solidFill>
                  <a:schemeClr val="accent5"/>
                </a:solidFill>
                <a:latin typeface="Times New Roman"/>
                <a:ea typeface="Times New Roman"/>
                <a:cs typeface="Simplified Arabic"/>
              </a:rPr>
              <a:t>ثاني اوكسيد الكاربون ، والماء</a:t>
            </a:r>
            <a:r>
              <a:rPr lang="ar-SA" sz="2000" dirty="0">
                <a:solidFill>
                  <a:schemeClr val="accent5"/>
                </a:solidFill>
                <a:latin typeface="Times New Roman"/>
                <a:ea typeface="Times New Roman"/>
                <a:cs typeface="Simplified Arabic"/>
              </a:rPr>
              <a:t>(</a:t>
            </a:r>
            <a:r>
              <a:rPr lang="en-GB" sz="2000" dirty="0">
                <a:solidFill>
                  <a:schemeClr val="accent5"/>
                </a:solidFill>
                <a:latin typeface="Simplified Arabic"/>
                <a:ea typeface="Times New Roman"/>
                <a:cs typeface="Traditional Arabic"/>
              </a:rPr>
              <a:t>Water</a:t>
            </a:r>
            <a:r>
              <a:rPr lang="ar-SA" sz="2000" dirty="0">
                <a:solidFill>
                  <a:schemeClr val="accent5"/>
                </a:solidFill>
                <a:latin typeface="Times New Roman"/>
                <a:ea typeface="Times New Roman"/>
                <a:cs typeface="Simplified Arabic"/>
              </a:rPr>
              <a:t>)</a:t>
            </a:r>
            <a:r>
              <a:rPr lang="ar-IQ" sz="2000" dirty="0">
                <a:solidFill>
                  <a:schemeClr val="accent5"/>
                </a:solidFill>
                <a:latin typeface="Times New Roman"/>
                <a:ea typeface="Times New Roman"/>
                <a:cs typeface="Simplified Arabic"/>
              </a:rPr>
              <a:t>.......الخ) تكون مشمولة في دورات المادة.</a:t>
            </a:r>
            <a:r>
              <a:rPr lang="en-US" sz="2000" dirty="0">
                <a:solidFill>
                  <a:schemeClr val="accent5"/>
                </a:solidFill>
                <a:latin typeface="Simplified Arabic"/>
                <a:ea typeface="Times New Roman"/>
                <a:cs typeface="Traditional Arabic"/>
              </a:rPr>
              <a:t>                       </a:t>
            </a:r>
            <a:r>
              <a:rPr lang="en-US" sz="2000" dirty="0" smtClean="0">
                <a:solidFill>
                  <a:schemeClr val="accent5"/>
                </a:solidFill>
                <a:latin typeface="Simplified Arabic"/>
                <a:ea typeface="Times New Roman"/>
                <a:cs typeface="Traditional Arabic"/>
              </a:rPr>
              <a:t> </a:t>
            </a:r>
            <a:r>
              <a:rPr lang="ar-IQ" sz="2000" dirty="0" smtClean="0">
                <a:solidFill>
                  <a:schemeClr val="accent5"/>
                </a:solidFill>
                <a:latin typeface="Simplified Arabic"/>
                <a:ea typeface="Times New Roman"/>
                <a:cs typeface="Traditional Arabic"/>
              </a:rPr>
              <a:t>5- </a:t>
            </a:r>
            <a:r>
              <a:rPr lang="ar-IQ" sz="2000" dirty="0">
                <a:solidFill>
                  <a:schemeClr val="accent5"/>
                </a:solidFill>
                <a:latin typeface="Simplified Arabic"/>
                <a:ea typeface="Times New Roman"/>
              </a:rPr>
              <a:t>مركبات عضوية </a:t>
            </a:r>
            <a:r>
              <a:rPr lang="ar-IQ" sz="2000" dirty="0">
                <a:solidFill>
                  <a:schemeClr val="accent5"/>
                </a:solidFill>
                <a:latin typeface="Simplified Arabic"/>
                <a:ea typeface="Times New Roman"/>
                <a:cs typeface="Traditional Arabic"/>
              </a:rPr>
              <a:t>(</a:t>
            </a:r>
            <a:r>
              <a:rPr lang="en-US" sz="2000" dirty="0">
                <a:solidFill>
                  <a:schemeClr val="accent5"/>
                </a:solidFill>
                <a:latin typeface="Simplified Arabic"/>
                <a:ea typeface="Times New Roman"/>
                <a:cs typeface="Traditional Arabic"/>
              </a:rPr>
              <a:t>Organic Compounds</a:t>
            </a:r>
            <a:r>
              <a:rPr lang="ar-IQ" sz="2000" dirty="0">
                <a:solidFill>
                  <a:schemeClr val="accent5"/>
                </a:solidFill>
                <a:latin typeface="Times New Roman"/>
                <a:ea typeface="Times New Roman"/>
                <a:cs typeface="Simplified Arabic"/>
              </a:rPr>
              <a:t>) ( بروتينات </a:t>
            </a:r>
            <a:r>
              <a:rPr lang="ar-IQ" sz="2000" dirty="0" err="1">
                <a:solidFill>
                  <a:schemeClr val="accent5"/>
                </a:solidFill>
                <a:latin typeface="Times New Roman"/>
                <a:ea typeface="Times New Roman"/>
                <a:cs typeface="Simplified Arabic"/>
              </a:rPr>
              <a:t>وكاربوهيدرات</a:t>
            </a:r>
            <a:r>
              <a:rPr lang="ar-IQ" sz="2000" dirty="0">
                <a:solidFill>
                  <a:schemeClr val="accent5"/>
                </a:solidFill>
                <a:latin typeface="Times New Roman"/>
                <a:ea typeface="Times New Roman"/>
                <a:cs typeface="Simplified Arabic"/>
              </a:rPr>
              <a:t> وشحوم ومواد </a:t>
            </a:r>
            <a:r>
              <a:rPr lang="ar-IQ" sz="2000" dirty="0" err="1">
                <a:solidFill>
                  <a:schemeClr val="accent5"/>
                </a:solidFill>
                <a:latin typeface="Times New Roman"/>
                <a:ea typeface="Times New Roman"/>
                <a:cs typeface="Simplified Arabic"/>
              </a:rPr>
              <a:t>دبالية</a:t>
            </a:r>
            <a:r>
              <a:rPr lang="ar-IQ" sz="2000" dirty="0">
                <a:solidFill>
                  <a:schemeClr val="accent5"/>
                </a:solidFill>
                <a:latin typeface="Times New Roman"/>
                <a:ea typeface="Times New Roman"/>
                <a:cs typeface="Simplified Arabic"/>
              </a:rPr>
              <a:t>.....الخ) تربط المواد الحية بغير الحية.</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ar-SA" sz="2000" b="1" dirty="0">
                <a:solidFill>
                  <a:schemeClr val="accent5"/>
                </a:solidFill>
                <a:latin typeface="Times New Roman"/>
                <a:ea typeface="Times New Roman"/>
                <a:cs typeface="Simplified Arabic"/>
              </a:rPr>
              <a:t>2) مكونات حية</a:t>
            </a:r>
            <a:r>
              <a:rPr lang="en-GB" sz="2000" b="1" dirty="0">
                <a:solidFill>
                  <a:schemeClr val="accent5"/>
                </a:solidFill>
                <a:latin typeface="Times New Roman"/>
                <a:ea typeface="Times New Roman"/>
                <a:cs typeface="Traditional Arabic"/>
              </a:rPr>
              <a:t>)</a:t>
            </a:r>
            <a:r>
              <a:rPr lang="ar-SA" sz="2000" b="1" dirty="0">
                <a:solidFill>
                  <a:schemeClr val="accent5"/>
                </a:solidFill>
                <a:latin typeface="Times New Roman"/>
                <a:ea typeface="Times New Roman"/>
                <a:cs typeface="Traditional Arabic"/>
              </a:rPr>
              <a:t> </a:t>
            </a:r>
            <a:r>
              <a:rPr lang="en-GB" sz="2000" b="1" dirty="0">
                <a:solidFill>
                  <a:schemeClr val="accent5"/>
                </a:solidFill>
                <a:latin typeface="Times New Roman"/>
                <a:ea typeface="Times New Roman"/>
                <a:cs typeface="Traditional Arabic"/>
              </a:rPr>
              <a:t>( Biotic components</a:t>
            </a:r>
            <a:r>
              <a:rPr lang="ar-SA" sz="2000" b="1" dirty="0">
                <a:solidFill>
                  <a:schemeClr val="accent5"/>
                </a:solidFill>
                <a:latin typeface="Times New Roman"/>
                <a:ea typeface="Times New Roman"/>
                <a:cs typeface="Simplified Arabic"/>
              </a:rPr>
              <a:t>:</a:t>
            </a:r>
            <a:r>
              <a:rPr lang="ar-SA" sz="2000" dirty="0">
                <a:solidFill>
                  <a:schemeClr val="accent5"/>
                </a:solidFill>
                <a:latin typeface="Times New Roman"/>
                <a:ea typeface="Times New Roman"/>
                <a:cs typeface="Simplified Arabic"/>
              </a:rPr>
              <a:t> وتنقسم إلى</a:t>
            </a:r>
            <a:endParaRPr lang="en-US" sz="2000" dirty="0">
              <a:solidFill>
                <a:schemeClr val="accent5"/>
              </a:solidFill>
              <a:latin typeface="Times New Roman"/>
              <a:ea typeface="Times New Roman"/>
              <a:cs typeface="Traditional Arabic"/>
            </a:endParaRPr>
          </a:p>
          <a:p>
            <a:pPr algn="just" rtl="1">
              <a:spcBef>
                <a:spcPts val="500"/>
              </a:spcBef>
              <a:spcAft>
                <a:spcPts val="500"/>
              </a:spcAft>
            </a:pPr>
            <a:r>
              <a:rPr lang="en-GB" sz="2000" dirty="0">
                <a:solidFill>
                  <a:schemeClr val="accent5"/>
                </a:solidFill>
                <a:latin typeface="Times New Roman"/>
                <a:ea typeface="Times New Roman"/>
                <a:cs typeface="Traditional Arabic"/>
              </a:rPr>
              <a:t>A</a:t>
            </a:r>
            <a:r>
              <a:rPr lang="ar-SA" sz="2000" b="1" dirty="0">
                <a:solidFill>
                  <a:schemeClr val="accent5"/>
                </a:solidFill>
                <a:latin typeface="Times New Roman"/>
                <a:ea typeface="Times New Roman"/>
                <a:cs typeface="Traditional Arabic"/>
              </a:rPr>
              <a:t>-</a:t>
            </a:r>
            <a:r>
              <a:rPr lang="ar-SA" sz="2000" b="1" dirty="0">
                <a:solidFill>
                  <a:schemeClr val="accent5"/>
                </a:solidFill>
                <a:latin typeface="Times New Roman"/>
                <a:ea typeface="Times New Roman"/>
                <a:cs typeface="Simplified Arabic"/>
              </a:rPr>
              <a:t>الكائنات </a:t>
            </a:r>
            <a:r>
              <a:rPr lang="ar-IQ" sz="2000" b="1" dirty="0">
                <a:solidFill>
                  <a:schemeClr val="accent5"/>
                </a:solidFill>
                <a:latin typeface="Times New Roman"/>
                <a:ea typeface="Times New Roman"/>
                <a:cs typeface="Simplified Arabic"/>
              </a:rPr>
              <a:t>الحية </a:t>
            </a:r>
            <a:r>
              <a:rPr lang="ar-IQ" sz="2000" b="1" dirty="0" smtClean="0">
                <a:solidFill>
                  <a:schemeClr val="accent5"/>
                </a:solidFill>
                <a:latin typeface="Times New Roman"/>
                <a:ea typeface="Times New Roman"/>
                <a:cs typeface="Simplified Arabic"/>
              </a:rPr>
              <a:t>المنتجة</a:t>
            </a:r>
            <a:r>
              <a:rPr lang="ar-IQ" sz="2000" b="1" dirty="0" smtClean="0">
                <a:solidFill>
                  <a:schemeClr val="accent5"/>
                </a:solidFill>
                <a:latin typeface="Times New Roman"/>
                <a:ea typeface="Times New Roman"/>
                <a:cs typeface="Traditional Arabic"/>
              </a:rPr>
              <a:t> </a:t>
            </a:r>
            <a:r>
              <a:rPr lang="en-US" sz="2000" b="1" dirty="0" smtClean="0">
                <a:solidFill>
                  <a:schemeClr val="accent5"/>
                </a:solidFill>
                <a:latin typeface="Times New Roman"/>
                <a:ea typeface="Times New Roman"/>
                <a:cs typeface="Traditional Arabic"/>
              </a:rPr>
              <a:t>)</a:t>
            </a:r>
            <a:r>
              <a:rPr lang="ar-IQ" sz="2000" b="1" dirty="0" smtClean="0">
                <a:solidFill>
                  <a:schemeClr val="accent5"/>
                </a:solidFill>
                <a:latin typeface="Times New Roman"/>
                <a:ea typeface="Times New Roman"/>
                <a:cs typeface="Traditional Arabic"/>
              </a:rPr>
              <a:t> </a:t>
            </a:r>
            <a:r>
              <a:rPr lang="en-GB" sz="2000" b="1" dirty="0" smtClean="0">
                <a:solidFill>
                  <a:schemeClr val="accent5"/>
                </a:solidFill>
                <a:latin typeface="Times New Roman"/>
                <a:ea typeface="Times New Roman"/>
                <a:cs typeface="Traditional Arabic"/>
              </a:rPr>
              <a:t>Producer </a:t>
            </a:r>
            <a:r>
              <a:rPr lang="en-GB" sz="2000" b="1" dirty="0">
                <a:solidFill>
                  <a:schemeClr val="accent5"/>
                </a:solidFill>
                <a:latin typeface="Times New Roman"/>
                <a:ea typeface="Times New Roman"/>
                <a:cs typeface="Traditional Arabic"/>
              </a:rPr>
              <a:t>organisms</a:t>
            </a:r>
            <a:r>
              <a:rPr lang="ar-SA" sz="2000" b="1" dirty="0">
                <a:solidFill>
                  <a:schemeClr val="accent5"/>
                </a:solidFill>
                <a:latin typeface="Times New Roman"/>
                <a:ea typeface="Times New Roman"/>
                <a:cs typeface="Traditional Arabic"/>
              </a:rPr>
              <a:t> </a:t>
            </a:r>
            <a:r>
              <a:rPr lang="en-GB" sz="2000" b="1" dirty="0">
                <a:solidFill>
                  <a:schemeClr val="accent5"/>
                </a:solidFill>
                <a:latin typeface="Times New Roman"/>
                <a:ea typeface="Times New Roman"/>
                <a:cs typeface="Traditional Arabic"/>
              </a:rPr>
              <a:t>(</a:t>
            </a:r>
            <a:r>
              <a:rPr lang="ar-SA" sz="2000" dirty="0">
                <a:solidFill>
                  <a:schemeClr val="accent5"/>
                </a:solidFill>
                <a:latin typeface="Times New Roman"/>
                <a:ea typeface="Times New Roman"/>
                <a:cs typeface="Traditional Arabic"/>
              </a:rPr>
              <a:t>: </a:t>
            </a:r>
            <a:r>
              <a:rPr lang="ar-SA" sz="2000" dirty="0">
                <a:solidFill>
                  <a:schemeClr val="accent5"/>
                </a:solidFill>
                <a:latin typeface="Times New Roman"/>
                <a:ea typeface="Times New Roman"/>
                <a:cs typeface="Simplified Arabic"/>
              </a:rPr>
              <a:t>الكائنات ذاتية التغذية </a:t>
            </a:r>
            <a:r>
              <a:rPr lang="en-GB" sz="2000" dirty="0" smtClean="0">
                <a:solidFill>
                  <a:schemeClr val="accent5"/>
                </a:solidFill>
                <a:latin typeface="Times New Roman"/>
                <a:ea typeface="Times New Roman"/>
                <a:cs typeface="Traditional Arabic"/>
              </a:rPr>
              <a:t>)  </a:t>
            </a:r>
            <a:r>
              <a:rPr lang="en-GB" sz="2000" dirty="0" smtClean="0">
                <a:solidFill>
                  <a:schemeClr val="accent5"/>
                </a:solidFill>
                <a:latin typeface="Traditional Arabic"/>
                <a:ea typeface="Times New Roman"/>
                <a:cs typeface="Traditional Arabic"/>
              </a:rPr>
              <a:t> </a:t>
            </a:r>
            <a:r>
              <a:rPr lang="en-GB" sz="2000" dirty="0">
                <a:solidFill>
                  <a:schemeClr val="accent5"/>
                </a:solidFill>
                <a:latin typeface="Times New Roman"/>
                <a:ea typeface="Times New Roman"/>
                <a:cs typeface="Traditional Arabic"/>
              </a:rPr>
              <a:t>Autotrophic organisms</a:t>
            </a:r>
            <a:r>
              <a:rPr lang="en-GB" sz="2000" dirty="0">
                <a:solidFill>
                  <a:schemeClr val="accent5"/>
                </a:solidFill>
                <a:latin typeface="Traditional Arabic"/>
                <a:ea typeface="Times New Roman"/>
                <a:cs typeface="Traditional Arabic"/>
              </a:rPr>
              <a:t> </a:t>
            </a:r>
            <a:r>
              <a:rPr lang="en-GB" sz="2000" dirty="0">
                <a:solidFill>
                  <a:schemeClr val="accent5"/>
                </a:solidFill>
                <a:latin typeface="Times New Roman"/>
                <a:ea typeface="Times New Roman"/>
                <a:cs typeface="Traditional Arabic"/>
              </a:rPr>
              <a:t>(</a:t>
            </a:r>
            <a:r>
              <a:rPr lang="en-GB" sz="2000" dirty="0">
                <a:solidFill>
                  <a:schemeClr val="accent5"/>
                </a:solidFill>
                <a:latin typeface="Traditional Arabic"/>
                <a:ea typeface="Times New Roman"/>
                <a:cs typeface="Traditional Arabic"/>
              </a:rPr>
              <a:t> </a:t>
            </a:r>
            <a:r>
              <a:rPr lang="ar-SA" sz="2000" dirty="0">
                <a:solidFill>
                  <a:schemeClr val="accent5"/>
                </a:solidFill>
                <a:latin typeface="Times New Roman"/>
                <a:ea typeface="Times New Roman"/>
                <a:cs typeface="Simplified Arabic"/>
              </a:rPr>
              <a:t>التي تصنع غذائها بنفسها</a:t>
            </a:r>
            <a:r>
              <a:rPr lang="en-GB" sz="2000" dirty="0">
                <a:solidFill>
                  <a:schemeClr val="accent5"/>
                </a:solidFill>
                <a:latin typeface="Simplified Arabic"/>
                <a:ea typeface="Times New Roman"/>
                <a:cs typeface="Traditional Arabic"/>
              </a:rPr>
              <a:t>.</a:t>
            </a:r>
            <a:endParaRPr lang="en-US" sz="2000" dirty="0">
              <a:solidFill>
                <a:schemeClr val="accent5"/>
              </a:solidFill>
              <a:effectLst/>
              <a:latin typeface="Times New Roman"/>
              <a:ea typeface="Times New Roman"/>
              <a:cs typeface="Traditional Arabic"/>
            </a:endParaRPr>
          </a:p>
        </p:txBody>
      </p:sp>
    </p:spTree>
    <p:extLst>
      <p:ext uri="{BB962C8B-B14F-4D97-AF65-F5344CB8AC3E}">
        <p14:creationId xmlns:p14="http://schemas.microsoft.com/office/powerpoint/2010/main" val="996850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1013</TotalTime>
  <Words>756</Words>
  <Application>Microsoft Office PowerPoint</Application>
  <PresentationFormat>مخصص</PresentationFormat>
  <Paragraphs>63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                                                                                                                                             محاضرات في  التلوث البيئي  قسم الفيزياء- المرحلة الرابعة م. جاسم محمد عبد اللطيف      </vt:lpstr>
      <vt:lpstr>المحاضرة الاولى</vt:lpstr>
      <vt:lpstr>التلوث البيئي (المحاضرة الاولى)</vt:lpstr>
      <vt:lpstr>عرض تقديمي في PowerPoint</vt:lpstr>
      <vt:lpstr>  ثانياً : المفهوم الاصطلاحي للبيئة                                                                                                                                                             تباين الباحثون والمتخصصون فيما بينهم في وضع تعريف محدد ومفهوم يتفق عليه الجميع لاصطلاح البيئة ، وقد تعددت التعريفات في هذا الشأن  ، حيث يرى البعض أن البيئة هي : المحيط المادي الذي يعيش فيه الإنسان بما يشمل من ماء وهواء وفضاء وتربة وكائنات حية ومنشآت شيدها لإشباع حاجاته.                                                                                                                               وفي علم البيئة(Ecology)الحديث تُعرف بأنها : الوسط أو المجال المكاني الذي يعيش فيه الإنسان ، بما يتضمنه من ظواهر طبيعية وبشرية يتأثر بها ويؤثر فيها. أما المتخصصون في علوم الطبيعة فقد وضعوا مصطلح علمي لمفهوم البيئة بأنها مجموع الظروف والعوامل الخارجية التي تعيش فيها الكائنات الحية وتؤثر في العمليات الحيوية التي تقوم بها.                         ويرى آخرون أن مصطلح البيئة بمفهومها العام يقصد به : الوسط أو المجال المكاني الذي يعيش فيه الإنسان يتأثر به ويؤثر فيه ، بكل ما يشمله هذا المجال المكاني من عناصر حية   ( الاحياء كلها من نباتات وحيوانات وانسان) ومن عناصر غير حية( سواء كانت طبيعية كالصخور وما تضمه من معادن ومصادر طاقة وتربة وموارد مياه ، وعناصر مناخية من حرارة وضغط ورياح وأمطار ونباتات طبيعية وحيوانات بحرية النشأة برية ومائية ، أو معطيات بشرية أسهم الإنسان في وجودها من عمران وطرق نقل ومواصلات ومزارع ومصانع وسدود وما غير ذلك).                                           </vt:lpstr>
      <vt:lpstr>عرض تقديمي في PowerPoint</vt:lpstr>
      <vt:lpstr>عرض تقديمي في PowerPoint</vt:lpstr>
      <vt:lpstr>(4-1)العناصر الأساسية للبيئة:</vt:lpstr>
      <vt:lpstr> </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100</cp:revision>
  <dcterms:created xsi:type="dcterms:W3CDTF">2018-10-15T14:00:14Z</dcterms:created>
  <dcterms:modified xsi:type="dcterms:W3CDTF">2019-12-30T18:15:46Z</dcterms:modified>
</cp:coreProperties>
</file>